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6" r:id="rId10"/>
    <p:sldId id="265" r:id="rId11"/>
    <p:sldId id="267" r:id="rId12"/>
    <p:sldId id="268" r:id="rId13"/>
    <p:sldId id="269" r:id="rId14"/>
    <p:sldId id="270" r:id="rId15"/>
    <p:sldId id="263"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24" autoAdjust="0"/>
    <p:restoredTop sz="94660"/>
  </p:normalViewPr>
  <p:slideViewPr>
    <p:cSldViewPr snapToGrid="0">
      <p:cViewPr varScale="1">
        <p:scale>
          <a:sx n="74" d="100"/>
          <a:sy n="74" d="100"/>
        </p:scale>
        <p:origin x="62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4/21/2020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4/21/2020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mB0qZmVWcn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J0g1Y-L_r-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1751528"/>
            <a:ext cx="8676222" cy="1390918"/>
          </a:xfrm>
          <a:ln>
            <a:solidFill>
              <a:srgbClr val="FFC000"/>
            </a:solidFill>
          </a:ln>
        </p:spPr>
        <p:txBody>
          <a:bodyPr>
            <a:normAutofit fontScale="90000"/>
          </a:bodyPr>
          <a:lstStyle/>
          <a:p>
            <a:r>
              <a:rPr lang="es-CR" sz="5400" dirty="0" smtClean="0"/>
              <a:t>Evaluación Formativa</a:t>
            </a:r>
            <a:endParaRPr lang="es-CR" sz="5400" dirty="0"/>
          </a:p>
        </p:txBody>
      </p:sp>
      <p:sp>
        <p:nvSpPr>
          <p:cNvPr id="3" name="Subtítulo 2"/>
          <p:cNvSpPr>
            <a:spLocks noGrp="1"/>
          </p:cNvSpPr>
          <p:nvPr>
            <p:ph type="subTitle" idx="1"/>
          </p:nvPr>
        </p:nvSpPr>
        <p:spPr>
          <a:ln>
            <a:solidFill>
              <a:srgbClr val="FFC000"/>
            </a:solidFill>
          </a:ln>
        </p:spPr>
        <p:txBody>
          <a:bodyPr/>
          <a:lstStyle/>
          <a:p>
            <a:endParaRPr lang="es-CR" dirty="0" smtClean="0"/>
          </a:p>
          <a:p>
            <a:r>
              <a:rPr lang="es-CR" dirty="0" smtClean="0"/>
              <a:t>Asesoría </a:t>
            </a:r>
            <a:r>
              <a:rPr lang="es-CR" dirty="0" smtClean="0"/>
              <a:t>Regional de Evaluación</a:t>
            </a:r>
          </a:p>
          <a:p>
            <a:r>
              <a:rPr lang="es-CR" dirty="0" err="1" smtClean="0"/>
              <a:t>MSc</a:t>
            </a:r>
            <a:r>
              <a:rPr lang="es-CR" dirty="0" smtClean="0"/>
              <a:t>. Carlos Franklin Corrales Gamboa</a:t>
            </a:r>
            <a:endParaRPr lang="es-CR" dirty="0"/>
          </a:p>
        </p:txBody>
      </p:sp>
      <p:pic>
        <p:nvPicPr>
          <p:cNvPr id="4" name="Imagen 3" descr="Logo Regional sin marco.jpg">
            <a:extLst>
              <a:ext uri="{FF2B5EF4-FFF2-40B4-BE49-F238E27FC236}">
                <a16:creationId xmlns:a16="http://schemas.microsoft.com/office/drawing/2014/main" id="{00000000-0008-0000-0400-000066140000}"/>
              </a:ext>
            </a:extLst>
          </p:cNvPr>
          <p:cNvPicPr/>
          <p:nvPr/>
        </p:nvPicPr>
        <p:blipFill>
          <a:blip r:embed="rId2" cstate="print"/>
          <a:srcRect/>
          <a:stretch>
            <a:fillRect/>
          </a:stretch>
        </p:blipFill>
        <p:spPr bwMode="auto">
          <a:xfrm>
            <a:off x="9574839" y="184597"/>
            <a:ext cx="2194187" cy="1399503"/>
          </a:xfrm>
          <a:prstGeom prst="rect">
            <a:avLst/>
          </a:prstGeom>
          <a:noFill/>
          <a:ln w="9525">
            <a:noFill/>
            <a:miter lim="800000"/>
            <a:headEnd/>
            <a:tailEnd/>
          </a:ln>
        </p:spPr>
      </p:pic>
    </p:spTree>
    <p:extLst>
      <p:ext uri="{BB962C8B-B14F-4D97-AF65-F5344CB8AC3E}">
        <p14:creationId xmlns:p14="http://schemas.microsoft.com/office/powerpoint/2010/main" val="1501578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09600"/>
            <a:ext cx="9905998" cy="1566930"/>
          </a:xfrm>
          <a:ln>
            <a:solidFill>
              <a:srgbClr val="FFC000"/>
            </a:solidFill>
          </a:ln>
        </p:spPr>
        <p:txBody>
          <a:bodyPr>
            <a:normAutofit fontScale="90000"/>
          </a:bodyPr>
          <a:lstStyle/>
          <a:p>
            <a:pPr algn="ctr"/>
            <a:r>
              <a:rPr lang="es-CR" sz="5400" dirty="0" smtClean="0"/>
              <a:t>La uve </a:t>
            </a:r>
            <a:r>
              <a:rPr lang="es-CR" sz="5400" dirty="0" smtClean="0"/>
              <a:t>Heurística </a:t>
            </a:r>
            <a:br>
              <a:rPr lang="es-CR" sz="5400" dirty="0" smtClean="0"/>
            </a:br>
            <a:r>
              <a:rPr lang="es-CR" sz="5400" dirty="0" smtClean="0"/>
              <a:t> </a:t>
            </a:r>
            <a:r>
              <a:rPr lang="es-CR" sz="1800" dirty="0"/>
              <a:t>evaluación formativa</a:t>
            </a:r>
            <a:endParaRPr lang="es-CR" sz="1800" dirty="0"/>
          </a:p>
        </p:txBody>
      </p:sp>
      <p:pic>
        <p:nvPicPr>
          <p:cNvPr id="4" name="Marcador de contenido 3"/>
          <p:cNvPicPr>
            <a:picLocks noGrp="1" noChangeAspect="1"/>
          </p:cNvPicPr>
          <p:nvPr>
            <p:ph idx="1"/>
          </p:nvPr>
        </p:nvPicPr>
        <p:blipFill>
          <a:blip r:embed="rId2"/>
          <a:stretch>
            <a:fillRect/>
          </a:stretch>
        </p:blipFill>
        <p:spPr>
          <a:xfrm>
            <a:off x="1165168" y="2524259"/>
            <a:ext cx="9882242" cy="4018208"/>
          </a:xfrm>
          <a:prstGeom prst="rect">
            <a:avLst/>
          </a:prstGeom>
        </p:spPr>
      </p:pic>
    </p:spTree>
    <p:extLst>
      <p:ext uri="{BB962C8B-B14F-4D97-AF65-F5344CB8AC3E}">
        <p14:creationId xmlns:p14="http://schemas.microsoft.com/office/powerpoint/2010/main" val="4212216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09600"/>
            <a:ext cx="10385178" cy="1541172"/>
          </a:xfrm>
          <a:ln>
            <a:solidFill>
              <a:srgbClr val="FFC000"/>
            </a:solidFill>
          </a:ln>
        </p:spPr>
        <p:txBody>
          <a:bodyPr>
            <a:normAutofit fontScale="90000"/>
          </a:bodyPr>
          <a:lstStyle/>
          <a:p>
            <a:pPr algn="ctr"/>
            <a:r>
              <a:rPr lang="es-CR" sz="5400" dirty="0" smtClean="0"/>
              <a:t>Técnica antes, Durante y después de la mediación</a:t>
            </a:r>
            <a:endParaRPr lang="es-CR" sz="5400" dirty="0"/>
          </a:p>
        </p:txBody>
      </p:sp>
      <p:sp>
        <p:nvSpPr>
          <p:cNvPr id="3" name="Marcador de contenido 2"/>
          <p:cNvSpPr>
            <a:spLocks noGrp="1"/>
          </p:cNvSpPr>
          <p:nvPr>
            <p:ph idx="1"/>
          </p:nvPr>
        </p:nvSpPr>
        <p:spPr>
          <a:xfrm>
            <a:off x="1141412" y="2253804"/>
            <a:ext cx="10385179" cy="4250028"/>
          </a:xfrm>
          <a:ln>
            <a:solidFill>
              <a:srgbClr val="FFC000"/>
            </a:solidFill>
          </a:ln>
        </p:spPr>
        <p:txBody>
          <a:bodyPr>
            <a:normAutofit fontScale="92500" lnSpcReduction="10000"/>
          </a:bodyPr>
          <a:lstStyle/>
          <a:p>
            <a:pPr algn="ctr">
              <a:buFont typeface="Wingdings" panose="05000000000000000000" pitchFamily="2" charset="2"/>
              <a:buChar char="v"/>
            </a:pPr>
            <a:r>
              <a:rPr lang="es-CR" sz="3300" dirty="0"/>
              <a:t>El portafolio </a:t>
            </a:r>
            <a:endParaRPr lang="es-CR" sz="3300" dirty="0" smtClean="0"/>
          </a:p>
          <a:p>
            <a:pPr algn="just">
              <a:buFont typeface="Wingdings" panose="05000000000000000000" pitchFamily="2" charset="2"/>
              <a:buChar char="Ø"/>
            </a:pPr>
            <a:r>
              <a:rPr lang="es-CR" dirty="0" smtClean="0"/>
              <a:t>brinda </a:t>
            </a:r>
            <a:r>
              <a:rPr lang="es-CR" dirty="0"/>
              <a:t>la oportunidad de autorregular y evidenciar el proceso de construcción de </a:t>
            </a:r>
            <a:r>
              <a:rPr lang="es-CR" dirty="0" smtClean="0"/>
              <a:t>conocimiento. </a:t>
            </a:r>
            <a:endParaRPr lang="es-CR" dirty="0"/>
          </a:p>
          <a:p>
            <a:pPr algn="just">
              <a:buFont typeface="Wingdings" panose="05000000000000000000" pitchFamily="2" charset="2"/>
              <a:buChar char="Ø"/>
            </a:pPr>
            <a:r>
              <a:rPr lang="es-CR" dirty="0" smtClean="0"/>
              <a:t>Averigua </a:t>
            </a:r>
            <a:r>
              <a:rPr lang="es-CR" dirty="0"/>
              <a:t>el progreso y el proceso seguido en el aprendizaje por parte de los </a:t>
            </a:r>
            <a:r>
              <a:rPr lang="es-CR" dirty="0" smtClean="0"/>
              <a:t>estudiantes. </a:t>
            </a:r>
            <a:endParaRPr lang="es-CR" dirty="0"/>
          </a:p>
          <a:p>
            <a:pPr algn="just">
              <a:buFont typeface="Wingdings" panose="05000000000000000000" pitchFamily="2" charset="2"/>
              <a:buChar char="Ø"/>
            </a:pPr>
            <a:r>
              <a:rPr lang="es-CR" dirty="0" smtClean="0"/>
              <a:t>Autoevaluación </a:t>
            </a:r>
            <a:r>
              <a:rPr lang="es-CR" dirty="0"/>
              <a:t>constante. </a:t>
            </a:r>
          </a:p>
          <a:p>
            <a:pPr algn="just">
              <a:buFont typeface="Wingdings" panose="05000000000000000000" pitchFamily="2" charset="2"/>
              <a:buChar char="Ø"/>
            </a:pPr>
            <a:r>
              <a:rPr lang="es-CR" dirty="0" smtClean="0"/>
              <a:t>Reflexión </a:t>
            </a:r>
            <a:r>
              <a:rPr lang="es-CR" dirty="0"/>
              <a:t>y análisis crítico de las clases. </a:t>
            </a:r>
          </a:p>
          <a:p>
            <a:pPr algn="just">
              <a:buFont typeface="Wingdings" panose="05000000000000000000" pitchFamily="2" charset="2"/>
              <a:buChar char="Ø"/>
            </a:pPr>
            <a:r>
              <a:rPr lang="es-CR" dirty="0" smtClean="0"/>
              <a:t>Considerar </a:t>
            </a:r>
            <a:r>
              <a:rPr lang="es-CR" dirty="0"/>
              <a:t>el error como fuente de aprendizaje. </a:t>
            </a:r>
          </a:p>
          <a:p>
            <a:pPr algn="just">
              <a:buFont typeface="Wingdings" panose="05000000000000000000" pitchFamily="2" charset="2"/>
              <a:buChar char="Ø"/>
            </a:pPr>
            <a:r>
              <a:rPr lang="es-CR" dirty="0" smtClean="0"/>
              <a:t>Diseñar </a:t>
            </a:r>
            <a:r>
              <a:rPr lang="es-CR" dirty="0"/>
              <a:t>y aplicar nuevas alternativas de acción. </a:t>
            </a:r>
          </a:p>
          <a:p>
            <a:pPr algn="just">
              <a:buFont typeface="Wingdings" panose="05000000000000000000" pitchFamily="2" charset="2"/>
              <a:buChar char="Ø"/>
            </a:pPr>
            <a:r>
              <a:rPr lang="es-CR" dirty="0" smtClean="0"/>
              <a:t>Redefinir </a:t>
            </a:r>
            <a:r>
              <a:rPr lang="es-CR" dirty="0"/>
              <a:t>el recorrido metodológico de acuerdo con un proceso de toma de decisiones autónomo. </a:t>
            </a:r>
          </a:p>
          <a:p>
            <a:pPr algn="just">
              <a:buFont typeface="Wingdings" panose="05000000000000000000" pitchFamily="2" charset="2"/>
              <a:buChar char="Ø"/>
            </a:pPr>
            <a:r>
              <a:rPr lang="es-CR" dirty="0" smtClean="0"/>
              <a:t>Apropiación </a:t>
            </a:r>
            <a:r>
              <a:rPr lang="es-CR" dirty="0"/>
              <a:t>de la evaluación como proceso de mejora </a:t>
            </a:r>
            <a:r>
              <a:rPr lang="es-CR" dirty="0" smtClean="0"/>
              <a:t>personal.</a:t>
            </a:r>
            <a:endParaRPr lang="es-CR" dirty="0"/>
          </a:p>
        </p:txBody>
      </p:sp>
    </p:spTree>
    <p:extLst>
      <p:ext uri="{BB962C8B-B14F-4D97-AF65-F5344CB8AC3E}">
        <p14:creationId xmlns:p14="http://schemas.microsoft.com/office/powerpoint/2010/main" val="9357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5915" y="609600"/>
            <a:ext cx="10573554" cy="1451020"/>
          </a:xfrm>
          <a:ln>
            <a:solidFill>
              <a:srgbClr val="FFC000"/>
            </a:solidFill>
          </a:ln>
        </p:spPr>
        <p:txBody>
          <a:bodyPr>
            <a:normAutofit/>
          </a:bodyPr>
          <a:lstStyle/>
          <a:p>
            <a:pPr algn="ctr"/>
            <a:r>
              <a:rPr lang="es-CR" sz="5400" dirty="0" smtClean="0"/>
              <a:t>El </a:t>
            </a:r>
            <a:r>
              <a:rPr lang="es-CR" sz="5400" dirty="0"/>
              <a:t>Portafolio </a:t>
            </a:r>
            <a:r>
              <a:rPr lang="es-CR" sz="5400" dirty="0" smtClean="0"/>
              <a:t/>
            </a:r>
            <a:br>
              <a:rPr lang="es-CR" sz="5400" dirty="0" smtClean="0"/>
            </a:br>
            <a:r>
              <a:rPr lang="es-CR" sz="1800" dirty="0" smtClean="0"/>
              <a:t>evaluación </a:t>
            </a:r>
            <a:r>
              <a:rPr lang="es-CR" sz="1800" dirty="0"/>
              <a:t>formativa</a:t>
            </a:r>
            <a:endParaRPr lang="es-CR" sz="1800" dirty="0"/>
          </a:p>
        </p:txBody>
      </p:sp>
      <p:sp>
        <p:nvSpPr>
          <p:cNvPr id="3" name="Marcador de contenido 2"/>
          <p:cNvSpPr>
            <a:spLocks noGrp="1"/>
          </p:cNvSpPr>
          <p:nvPr>
            <p:ph idx="1"/>
          </p:nvPr>
        </p:nvSpPr>
        <p:spPr>
          <a:xfrm>
            <a:off x="965915" y="2215165"/>
            <a:ext cx="10573554" cy="3876541"/>
          </a:xfrm>
          <a:ln>
            <a:solidFill>
              <a:srgbClr val="FFC000"/>
            </a:solidFill>
          </a:ln>
        </p:spPr>
        <p:txBody>
          <a:bodyPr>
            <a:noAutofit/>
          </a:bodyPr>
          <a:lstStyle/>
          <a:p>
            <a:pPr algn="just"/>
            <a:r>
              <a:rPr lang="es-CR" sz="2800" dirty="0" smtClean="0"/>
              <a:t>Fue </a:t>
            </a:r>
            <a:r>
              <a:rPr lang="es-CR" sz="2800" dirty="0"/>
              <a:t>creado para que los estudiantes registren sus procesos y progresos de aprendizaje, para hacerlos participantes de sus aprendizajes y de la evaluación, y favorecer su autonomía y responsabilidad. </a:t>
            </a:r>
            <a:endParaRPr lang="es-CR" sz="2800" dirty="0" smtClean="0"/>
          </a:p>
          <a:p>
            <a:pPr algn="just"/>
            <a:r>
              <a:rPr lang="es-CR" sz="2800" dirty="0" smtClean="0"/>
              <a:t>En </a:t>
            </a:r>
            <a:r>
              <a:rPr lang="es-CR" sz="2800" dirty="0"/>
              <a:t>el caso de los estudiantes de los primeros niveles, </a:t>
            </a:r>
            <a:r>
              <a:rPr lang="es-CR" sz="2800" dirty="0" smtClean="0"/>
              <a:t>es </a:t>
            </a:r>
            <a:r>
              <a:rPr lang="es-CR" sz="2800" dirty="0"/>
              <a:t>conducido preferentemente por el educador y la familia, aún cuando los estudiantes podrían aportar y revisar frecuentemente su contenido.</a:t>
            </a:r>
          </a:p>
        </p:txBody>
      </p:sp>
    </p:spTree>
    <p:extLst>
      <p:ext uri="{BB962C8B-B14F-4D97-AF65-F5344CB8AC3E}">
        <p14:creationId xmlns:p14="http://schemas.microsoft.com/office/powerpoint/2010/main" val="1048697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8794" y="609600"/>
            <a:ext cx="10431887" cy="1347989"/>
          </a:xfrm>
          <a:ln>
            <a:solidFill>
              <a:srgbClr val="FFC000"/>
            </a:solidFill>
          </a:ln>
        </p:spPr>
        <p:txBody>
          <a:bodyPr>
            <a:normAutofit/>
          </a:bodyPr>
          <a:lstStyle/>
          <a:p>
            <a:pPr algn="ctr"/>
            <a:r>
              <a:rPr lang="es-CR" sz="5400" dirty="0" smtClean="0"/>
              <a:t>El </a:t>
            </a:r>
            <a:r>
              <a:rPr lang="es-CR" sz="5400" dirty="0"/>
              <a:t>Portafolio </a:t>
            </a:r>
            <a:r>
              <a:rPr lang="es-CR" sz="5400" dirty="0" smtClean="0"/>
              <a:t/>
            </a:r>
            <a:br>
              <a:rPr lang="es-CR" sz="5400" dirty="0" smtClean="0"/>
            </a:br>
            <a:r>
              <a:rPr lang="es-CR" sz="1800" dirty="0" smtClean="0"/>
              <a:t>evaluación </a:t>
            </a:r>
            <a:r>
              <a:rPr lang="es-CR" sz="1800" dirty="0"/>
              <a:t>formativa</a:t>
            </a:r>
            <a:endParaRPr lang="es-CR" sz="1800" dirty="0"/>
          </a:p>
        </p:txBody>
      </p:sp>
      <p:sp>
        <p:nvSpPr>
          <p:cNvPr id="3" name="Marcador de contenido 2"/>
          <p:cNvSpPr>
            <a:spLocks noGrp="1"/>
          </p:cNvSpPr>
          <p:nvPr>
            <p:ph idx="1"/>
          </p:nvPr>
        </p:nvSpPr>
        <p:spPr>
          <a:xfrm>
            <a:off x="978794" y="2202287"/>
            <a:ext cx="10431887" cy="4121240"/>
          </a:xfrm>
          <a:ln>
            <a:solidFill>
              <a:srgbClr val="FFC000"/>
            </a:solidFill>
          </a:ln>
        </p:spPr>
        <p:txBody>
          <a:bodyPr>
            <a:noAutofit/>
          </a:bodyPr>
          <a:lstStyle/>
          <a:p>
            <a:pPr algn="just"/>
            <a:r>
              <a:rPr lang="es-CR" sz="3200" dirty="0" smtClean="0"/>
              <a:t>Es </a:t>
            </a:r>
            <a:r>
              <a:rPr lang="es-CR" sz="3200" dirty="0"/>
              <a:t>también una importante vía para que el educador evalúe su práctica educativa; en él pueden incluir, además de las planificaciones y evaluaciones, informes técnicos de seguimiento o supervisión, registros de conversaciones y reuniones con las familias, que den testimonio de diferentes situaciones educativas y muestre elementos conceptuales y teóricos que son parte de la enseñanza.</a:t>
            </a:r>
          </a:p>
        </p:txBody>
      </p:sp>
    </p:spTree>
    <p:extLst>
      <p:ext uri="{BB962C8B-B14F-4D97-AF65-F5344CB8AC3E}">
        <p14:creationId xmlns:p14="http://schemas.microsoft.com/office/powerpoint/2010/main" val="888216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R" sz="5400" dirty="0" smtClean="0"/>
              <a:t>El </a:t>
            </a:r>
            <a:r>
              <a:rPr lang="es-CR" sz="5400" dirty="0"/>
              <a:t>portafolio </a:t>
            </a:r>
            <a:r>
              <a:rPr lang="es-CR" sz="5400" dirty="0" smtClean="0"/>
              <a:t/>
            </a:r>
            <a:br>
              <a:rPr lang="es-CR" sz="5400" dirty="0" smtClean="0"/>
            </a:br>
            <a:r>
              <a:rPr lang="es-CR" sz="1800" dirty="0" smtClean="0"/>
              <a:t>evaluación </a:t>
            </a:r>
            <a:r>
              <a:rPr lang="es-CR" sz="1800" dirty="0"/>
              <a:t>formativa</a:t>
            </a:r>
            <a:endParaRPr lang="es-CR" sz="1800" dirty="0"/>
          </a:p>
        </p:txBody>
      </p:sp>
      <p:sp>
        <p:nvSpPr>
          <p:cNvPr id="3" name="Marcador de contenido 2"/>
          <p:cNvSpPr>
            <a:spLocks noGrp="1"/>
          </p:cNvSpPr>
          <p:nvPr>
            <p:ph idx="1"/>
          </p:nvPr>
        </p:nvSpPr>
        <p:spPr>
          <a:xfrm>
            <a:off x="811369" y="2266682"/>
            <a:ext cx="10236042" cy="3786388"/>
          </a:xfrm>
          <a:ln>
            <a:solidFill>
              <a:srgbClr val="FFC000"/>
            </a:solidFill>
          </a:ln>
        </p:spPr>
        <p:txBody>
          <a:bodyPr>
            <a:noAutofit/>
          </a:bodyPr>
          <a:lstStyle/>
          <a:p>
            <a:pPr algn="just"/>
            <a:r>
              <a:rPr lang="es-CR" sz="3200" dirty="0" smtClean="0"/>
              <a:t>Para </a:t>
            </a:r>
            <a:r>
              <a:rPr lang="es-CR" sz="3200" dirty="0"/>
              <a:t>el educador es una herramienta útil en la sistematización y la </a:t>
            </a:r>
            <a:r>
              <a:rPr lang="es-CR" sz="3200" dirty="0" err="1"/>
              <a:t>metacognición</a:t>
            </a:r>
            <a:r>
              <a:rPr lang="es-CR" sz="3200" dirty="0"/>
              <a:t> (reflexión) de la práctica que </a:t>
            </a:r>
            <a:r>
              <a:rPr lang="es-CR" sz="3200" dirty="0" smtClean="0"/>
              <a:t>realiza.</a:t>
            </a:r>
          </a:p>
          <a:p>
            <a:pPr algn="just"/>
            <a:r>
              <a:rPr lang="es-CR" sz="3200" dirty="0" smtClean="0"/>
              <a:t>Va </a:t>
            </a:r>
            <a:r>
              <a:rPr lang="es-CR" sz="3200" dirty="0"/>
              <a:t>estructurándose según criterios cronológicos, de contenido, campos formativos y otros, con una finalidad claramente establecida.</a:t>
            </a:r>
          </a:p>
        </p:txBody>
      </p:sp>
    </p:spTree>
    <p:extLst>
      <p:ext uri="{BB962C8B-B14F-4D97-AF65-F5344CB8AC3E}">
        <p14:creationId xmlns:p14="http://schemas.microsoft.com/office/powerpoint/2010/main" val="1165149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2129" y="609600"/>
            <a:ext cx="9785281" cy="1708597"/>
          </a:xfrm>
          <a:ln>
            <a:solidFill>
              <a:srgbClr val="FFC000"/>
            </a:solidFill>
          </a:ln>
        </p:spPr>
        <p:txBody>
          <a:bodyPr>
            <a:normAutofit/>
          </a:bodyPr>
          <a:lstStyle/>
          <a:p>
            <a:pPr algn="ctr"/>
            <a:r>
              <a:rPr lang="es-CR" sz="4400" dirty="0" smtClean="0"/>
              <a:t>Portafolio de evidencias (COVID19)</a:t>
            </a:r>
            <a:endParaRPr lang="es-CR" sz="4400" dirty="0"/>
          </a:p>
        </p:txBody>
      </p:sp>
      <p:pic>
        <p:nvPicPr>
          <p:cNvPr id="6" name="mB0qZmVWcnE"/>
          <p:cNvPicPr>
            <a:picLocks noGrp="1" noRot="1" noChangeAspect="1"/>
          </p:cNvPicPr>
          <p:nvPr>
            <p:ph idx="1"/>
            <a:videoFile r:link="rId1"/>
          </p:nvPr>
        </p:nvPicPr>
        <p:blipFill>
          <a:blip r:embed="rId3"/>
          <a:stretch>
            <a:fillRect/>
          </a:stretch>
        </p:blipFill>
        <p:spPr>
          <a:xfrm>
            <a:off x="3046413" y="2514600"/>
            <a:ext cx="6097587" cy="3448318"/>
          </a:xfrm>
          <a:prstGeom prst="rect">
            <a:avLst/>
          </a:prstGeom>
        </p:spPr>
      </p:pic>
    </p:spTree>
    <p:extLst>
      <p:ext uri="{BB962C8B-B14F-4D97-AF65-F5344CB8AC3E}">
        <p14:creationId xmlns:p14="http://schemas.microsoft.com/office/powerpoint/2010/main" val="2380769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6671" y="360609"/>
            <a:ext cx="10844012" cy="914400"/>
          </a:xfrm>
          <a:ln>
            <a:solidFill>
              <a:srgbClr val="FFC000"/>
            </a:solidFill>
          </a:ln>
        </p:spPr>
        <p:txBody>
          <a:bodyPr>
            <a:normAutofit/>
          </a:bodyPr>
          <a:lstStyle/>
          <a:p>
            <a:pPr algn="ctr"/>
            <a:r>
              <a:rPr lang="es-CR" sz="5400" dirty="0" smtClean="0"/>
              <a:t>Síntesis </a:t>
            </a:r>
            <a:endParaRPr lang="es-CR" sz="5400" dirty="0"/>
          </a:p>
        </p:txBody>
      </p:sp>
      <p:sp>
        <p:nvSpPr>
          <p:cNvPr id="3" name="Marcador de contenido 2"/>
          <p:cNvSpPr>
            <a:spLocks noGrp="1"/>
          </p:cNvSpPr>
          <p:nvPr>
            <p:ph idx="1"/>
          </p:nvPr>
        </p:nvSpPr>
        <p:spPr>
          <a:xfrm>
            <a:off x="566671" y="1378039"/>
            <a:ext cx="10844012" cy="4893972"/>
          </a:xfrm>
          <a:ln>
            <a:solidFill>
              <a:srgbClr val="FFC000"/>
            </a:solidFill>
          </a:ln>
        </p:spPr>
        <p:txBody>
          <a:bodyPr>
            <a:noAutofit/>
          </a:bodyPr>
          <a:lstStyle/>
          <a:p>
            <a:pPr algn="just"/>
            <a:r>
              <a:rPr lang="es-CR" sz="2800" i="1" dirty="0" smtClean="0"/>
              <a:t>Para </a:t>
            </a:r>
            <a:r>
              <a:rPr lang="es-CR" sz="2800" i="1" dirty="0"/>
              <a:t>obtener información válida, confiable y objetiva que permita emitir juicios y tomar decisiones acertadas, se requiere el uso de variados procedimientos evaluativos, ya que todos ellos aportan desde su especificidad, elementos valiosos para tomar decisiones correctas. La planificación de la evaluación es fundamental para resguardar los requisitos de una evaluación de calidad (validez, confiabilidad, objetividad) y al mismo tiempo para dimensionar con sentido de realidad las posibilidades de evaluación que se tienen, considerando los recursos disponibles (de tiempo y humanos) y el contexto educativo.</a:t>
            </a:r>
            <a:endParaRPr lang="es-CR" sz="2800" dirty="0"/>
          </a:p>
        </p:txBody>
      </p:sp>
    </p:spTree>
    <p:extLst>
      <p:ext uri="{BB962C8B-B14F-4D97-AF65-F5344CB8AC3E}">
        <p14:creationId xmlns:p14="http://schemas.microsoft.com/office/powerpoint/2010/main" val="3029019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ln>
            <a:solidFill>
              <a:srgbClr val="FFC000"/>
            </a:solidFill>
          </a:ln>
        </p:spPr>
        <p:txBody>
          <a:bodyPr>
            <a:normAutofit/>
          </a:bodyPr>
          <a:lstStyle/>
          <a:p>
            <a:pPr algn="ctr"/>
            <a:r>
              <a:rPr lang="es-CR" sz="5400" dirty="0" smtClean="0"/>
              <a:t>¡Muchas gracias!</a:t>
            </a:r>
            <a:endParaRPr lang="es-CR" sz="5400" dirty="0"/>
          </a:p>
        </p:txBody>
      </p:sp>
      <p:sp>
        <p:nvSpPr>
          <p:cNvPr id="3" name="Marcador de contenido 2"/>
          <p:cNvSpPr>
            <a:spLocks noGrp="1"/>
          </p:cNvSpPr>
          <p:nvPr>
            <p:ph idx="1"/>
          </p:nvPr>
        </p:nvSpPr>
        <p:spPr>
          <a:ln>
            <a:solidFill>
              <a:srgbClr val="FFC000"/>
            </a:solidFill>
          </a:ln>
        </p:spPr>
        <p:txBody>
          <a:bodyPr>
            <a:normAutofit/>
          </a:bodyPr>
          <a:lstStyle/>
          <a:p>
            <a:pPr marL="0" indent="0" algn="ctr">
              <a:buNone/>
            </a:pPr>
            <a:r>
              <a:rPr lang="es-CR" sz="5400" dirty="0" smtClean="0"/>
              <a:t>Por su atención.</a:t>
            </a:r>
            <a:endParaRPr lang="es-CR" sz="5400" dirty="0"/>
          </a:p>
        </p:txBody>
      </p:sp>
    </p:spTree>
    <p:extLst>
      <p:ext uri="{BB962C8B-B14F-4D97-AF65-F5344CB8AC3E}">
        <p14:creationId xmlns:p14="http://schemas.microsoft.com/office/powerpoint/2010/main" val="206778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4248" y="399245"/>
            <a:ext cx="10496283" cy="1442434"/>
          </a:xfrm>
          <a:ln>
            <a:solidFill>
              <a:srgbClr val="FFC000"/>
            </a:solidFill>
          </a:ln>
        </p:spPr>
        <p:txBody>
          <a:bodyPr>
            <a:normAutofit fontScale="90000"/>
          </a:bodyPr>
          <a:lstStyle/>
          <a:p>
            <a:pPr algn="ctr"/>
            <a:r>
              <a:rPr lang="es-CR" sz="3100" dirty="0" smtClean="0"/>
              <a:t/>
            </a:r>
            <a:br>
              <a:rPr lang="es-CR" sz="3100" dirty="0" smtClean="0"/>
            </a:br>
            <a:r>
              <a:rPr lang="es-CR" sz="3100" dirty="0"/>
              <a:t/>
            </a:r>
            <a:br>
              <a:rPr lang="es-CR" sz="3100" dirty="0"/>
            </a:br>
            <a:r>
              <a:rPr lang="es-CR" sz="3100" dirty="0" smtClean="0"/>
              <a:t/>
            </a:r>
            <a:br>
              <a:rPr lang="es-CR" sz="3100" dirty="0" smtClean="0"/>
            </a:br>
            <a:r>
              <a:rPr lang="es-CR" sz="6000" dirty="0" smtClean="0"/>
              <a:t>Funciones </a:t>
            </a:r>
            <a:br>
              <a:rPr lang="es-CR" sz="6000" dirty="0" smtClean="0"/>
            </a:br>
            <a:r>
              <a:rPr lang="es-CR" sz="2000" dirty="0" smtClean="0"/>
              <a:t>evaluación formativa</a:t>
            </a:r>
            <a:r>
              <a:rPr lang="es-CR" sz="3100" dirty="0" smtClean="0"/>
              <a:t/>
            </a:r>
            <a:br>
              <a:rPr lang="es-CR" sz="3100" dirty="0" smtClean="0"/>
            </a:br>
            <a:r>
              <a:rPr lang="es-CR" sz="3100" dirty="0" smtClean="0"/>
              <a:t> </a:t>
            </a:r>
            <a:r>
              <a:rPr lang="es-CR" sz="4800" dirty="0"/>
              <a:t/>
            </a:r>
            <a:br>
              <a:rPr lang="es-CR" sz="4800" dirty="0"/>
            </a:br>
            <a:endParaRPr lang="es-CR" sz="4800" dirty="0"/>
          </a:p>
        </p:txBody>
      </p:sp>
      <p:sp>
        <p:nvSpPr>
          <p:cNvPr id="5" name="Marcador de contenido 4"/>
          <p:cNvSpPr>
            <a:spLocks noGrp="1"/>
          </p:cNvSpPr>
          <p:nvPr>
            <p:ph idx="1"/>
          </p:nvPr>
        </p:nvSpPr>
        <p:spPr>
          <a:xfrm>
            <a:off x="824248" y="1957590"/>
            <a:ext cx="10496283" cy="4597756"/>
          </a:xfrm>
          <a:ln>
            <a:solidFill>
              <a:srgbClr val="FFC000"/>
            </a:solidFill>
          </a:ln>
        </p:spPr>
        <p:txBody>
          <a:bodyPr>
            <a:normAutofit/>
          </a:bodyPr>
          <a:lstStyle/>
          <a:p>
            <a:pPr>
              <a:buFont typeface="Wingdings" panose="05000000000000000000" pitchFamily="2" charset="2"/>
              <a:buChar char="v"/>
            </a:pPr>
            <a:r>
              <a:rPr lang="es-CR" sz="3200" dirty="0"/>
              <a:t>Recopilar información acerca de los desempeños de los </a:t>
            </a:r>
            <a:r>
              <a:rPr lang="es-CR" sz="3200" dirty="0" smtClean="0"/>
              <a:t>estudiantes. </a:t>
            </a:r>
          </a:p>
          <a:p>
            <a:pPr>
              <a:buFont typeface="Wingdings" panose="05000000000000000000" pitchFamily="2" charset="2"/>
              <a:buChar char="v"/>
            </a:pPr>
            <a:r>
              <a:rPr lang="es-CR" sz="3200" dirty="0" smtClean="0"/>
              <a:t>Atender </a:t>
            </a:r>
            <a:r>
              <a:rPr lang="es-CR" sz="3200" dirty="0"/>
              <a:t>sus </a:t>
            </a:r>
            <a:r>
              <a:rPr lang="es-CR" sz="3200" dirty="0" smtClean="0"/>
              <a:t>particularidades.</a:t>
            </a:r>
          </a:p>
          <a:p>
            <a:pPr>
              <a:buFont typeface="Wingdings" panose="05000000000000000000" pitchFamily="2" charset="2"/>
              <a:buChar char="v"/>
            </a:pPr>
            <a:r>
              <a:rPr lang="es-CR" sz="3200" dirty="0" smtClean="0"/>
              <a:t>Tomar </a:t>
            </a:r>
            <a:r>
              <a:rPr lang="es-CR" sz="3200" dirty="0"/>
              <a:t>decisiones prontas </a:t>
            </a:r>
            <a:r>
              <a:rPr lang="es-CR" sz="3200" dirty="0" smtClean="0"/>
              <a:t>y oportunas.</a:t>
            </a:r>
          </a:p>
          <a:p>
            <a:pPr>
              <a:buFont typeface="Wingdings" panose="05000000000000000000" pitchFamily="2" charset="2"/>
              <a:buChar char="v"/>
            </a:pPr>
            <a:r>
              <a:rPr lang="es-CR" sz="3200" dirty="0" smtClean="0"/>
              <a:t>Realimentar, reorientar y brindar acompañamiento cuando se requiera.</a:t>
            </a:r>
          </a:p>
          <a:p>
            <a:pPr>
              <a:buFont typeface="Wingdings" panose="05000000000000000000" pitchFamily="2" charset="2"/>
              <a:buChar char="v"/>
            </a:pPr>
            <a:r>
              <a:rPr lang="es-CR" sz="3200" dirty="0" smtClean="0"/>
              <a:t>Garantizar éxito de los estudiantes en su aprendizaje.</a:t>
            </a:r>
          </a:p>
          <a:p>
            <a:pPr>
              <a:buFont typeface="Wingdings" panose="05000000000000000000" pitchFamily="2" charset="2"/>
              <a:buChar char="v"/>
            </a:pPr>
            <a:endParaRPr lang="es-CR" sz="2300" dirty="0"/>
          </a:p>
        </p:txBody>
      </p:sp>
    </p:spTree>
    <p:extLst>
      <p:ext uri="{BB962C8B-B14F-4D97-AF65-F5344CB8AC3E}">
        <p14:creationId xmlns:p14="http://schemas.microsoft.com/office/powerpoint/2010/main" val="3432112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ln>
            <a:solidFill>
              <a:srgbClr val="FFC000"/>
            </a:solidFill>
          </a:ln>
        </p:spPr>
        <p:txBody>
          <a:bodyPr>
            <a:normAutofit/>
          </a:bodyPr>
          <a:lstStyle/>
          <a:p>
            <a:pPr algn="ctr"/>
            <a:r>
              <a:rPr lang="es-CR" sz="5400" dirty="0" smtClean="0"/>
              <a:t>Rol del </a:t>
            </a:r>
            <a:r>
              <a:rPr lang="es-CR" sz="5400" dirty="0"/>
              <a:t>docente </a:t>
            </a:r>
            <a:r>
              <a:rPr lang="es-CR" sz="5400" dirty="0" smtClean="0"/>
              <a:t/>
            </a:r>
            <a:br>
              <a:rPr lang="es-CR" sz="5400" dirty="0" smtClean="0"/>
            </a:br>
            <a:r>
              <a:rPr lang="es-CR" sz="1800" dirty="0" smtClean="0"/>
              <a:t>evaluación </a:t>
            </a:r>
            <a:r>
              <a:rPr lang="es-CR" sz="1800" dirty="0"/>
              <a:t>formativa</a:t>
            </a:r>
            <a:endParaRPr lang="es-CR" sz="1800" dirty="0"/>
          </a:p>
        </p:txBody>
      </p:sp>
      <p:sp>
        <p:nvSpPr>
          <p:cNvPr id="3" name="Marcador de contenido 2"/>
          <p:cNvSpPr>
            <a:spLocks noGrp="1"/>
          </p:cNvSpPr>
          <p:nvPr>
            <p:ph idx="1"/>
          </p:nvPr>
        </p:nvSpPr>
        <p:spPr>
          <a:ln>
            <a:solidFill>
              <a:srgbClr val="FFC000"/>
            </a:solidFill>
          </a:ln>
        </p:spPr>
        <p:txBody>
          <a:bodyPr>
            <a:normAutofit/>
          </a:bodyPr>
          <a:lstStyle/>
          <a:p>
            <a:pPr algn="just">
              <a:buFont typeface="Wingdings" panose="05000000000000000000" pitchFamily="2" charset="2"/>
              <a:buChar char="v"/>
            </a:pPr>
            <a:r>
              <a:rPr lang="es-CR" sz="3200" dirty="0" smtClean="0"/>
              <a:t>Amplia visión para mejorar el proceso de aprendizaje, esto acorde con los logros, las limitaciones y la realidad de los estudiantes, con el propósito de que alcancen los aprendizajes propuestos, habilidades y desarrollen su autoconocimiento.</a:t>
            </a:r>
            <a:endParaRPr lang="es-CR" sz="3200" dirty="0"/>
          </a:p>
        </p:txBody>
      </p:sp>
    </p:spTree>
    <p:extLst>
      <p:ext uri="{BB962C8B-B14F-4D97-AF65-F5344CB8AC3E}">
        <p14:creationId xmlns:p14="http://schemas.microsoft.com/office/powerpoint/2010/main" val="2637208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ln>
            <a:solidFill>
              <a:srgbClr val="FFC000"/>
            </a:solidFill>
          </a:ln>
        </p:spPr>
        <p:txBody>
          <a:bodyPr>
            <a:normAutofit/>
          </a:bodyPr>
          <a:lstStyle/>
          <a:p>
            <a:pPr algn="ctr"/>
            <a:r>
              <a:rPr lang="es-CR" sz="5400" dirty="0" smtClean="0"/>
              <a:t>Rol del </a:t>
            </a:r>
            <a:r>
              <a:rPr lang="es-CR" sz="5400" dirty="0"/>
              <a:t>docente </a:t>
            </a:r>
            <a:r>
              <a:rPr lang="es-CR" sz="5400" dirty="0" smtClean="0"/>
              <a:t/>
            </a:r>
            <a:br>
              <a:rPr lang="es-CR" sz="5400" dirty="0" smtClean="0"/>
            </a:br>
            <a:r>
              <a:rPr lang="es-CR" sz="1800" dirty="0" smtClean="0"/>
              <a:t>evaluación </a:t>
            </a:r>
            <a:r>
              <a:rPr lang="es-CR" sz="1800" dirty="0"/>
              <a:t>formativa</a:t>
            </a:r>
            <a:endParaRPr lang="es-CR" sz="1800" dirty="0"/>
          </a:p>
        </p:txBody>
      </p:sp>
      <p:sp>
        <p:nvSpPr>
          <p:cNvPr id="3" name="Marcador de contenido 2"/>
          <p:cNvSpPr>
            <a:spLocks noGrp="1"/>
          </p:cNvSpPr>
          <p:nvPr>
            <p:ph idx="1"/>
          </p:nvPr>
        </p:nvSpPr>
        <p:spPr>
          <a:ln>
            <a:solidFill>
              <a:srgbClr val="FFC000"/>
            </a:solidFill>
          </a:ln>
        </p:spPr>
        <p:txBody>
          <a:bodyPr/>
          <a:lstStyle/>
          <a:p>
            <a:pPr algn="just"/>
            <a:r>
              <a:rPr lang="es-CR" sz="3600" dirty="0" smtClean="0"/>
              <a:t>Ser un orientador y facilitador en la construcción y reconstrucción de los aprendizajes, durante el proceso educativo y no limitarse únicamente a explicar y medir conocimientos poco significativos.</a:t>
            </a:r>
            <a:endParaRPr lang="es-CR" sz="3600" dirty="0"/>
          </a:p>
        </p:txBody>
      </p:sp>
    </p:spTree>
    <p:extLst>
      <p:ext uri="{BB962C8B-B14F-4D97-AF65-F5344CB8AC3E}">
        <p14:creationId xmlns:p14="http://schemas.microsoft.com/office/powerpoint/2010/main" val="1217396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ln>
            <a:solidFill>
              <a:srgbClr val="FFC000"/>
            </a:solidFill>
          </a:ln>
        </p:spPr>
        <p:txBody>
          <a:bodyPr>
            <a:normAutofit/>
          </a:bodyPr>
          <a:lstStyle/>
          <a:p>
            <a:pPr algn="ctr"/>
            <a:r>
              <a:rPr lang="es-CR" sz="5400" dirty="0"/>
              <a:t>Motivación </a:t>
            </a:r>
            <a:r>
              <a:rPr lang="es-CR" sz="5400" dirty="0" smtClean="0"/>
              <a:t/>
            </a:r>
            <a:br>
              <a:rPr lang="es-CR" sz="5400" dirty="0" smtClean="0"/>
            </a:br>
            <a:r>
              <a:rPr lang="es-CR" sz="1800" dirty="0" smtClean="0"/>
              <a:t>evaluación </a:t>
            </a:r>
            <a:r>
              <a:rPr lang="es-CR" sz="1800" dirty="0"/>
              <a:t>formativa</a:t>
            </a:r>
            <a:endParaRPr lang="es-CR" sz="1800" dirty="0"/>
          </a:p>
        </p:txBody>
      </p:sp>
      <p:sp>
        <p:nvSpPr>
          <p:cNvPr id="3" name="Marcador de contenido 2"/>
          <p:cNvSpPr>
            <a:spLocks noGrp="1"/>
          </p:cNvSpPr>
          <p:nvPr>
            <p:ph idx="1"/>
          </p:nvPr>
        </p:nvSpPr>
        <p:spPr>
          <a:ln>
            <a:solidFill>
              <a:srgbClr val="FFC000"/>
            </a:solidFill>
          </a:ln>
        </p:spPr>
        <p:txBody>
          <a:bodyPr>
            <a:normAutofit/>
          </a:bodyPr>
          <a:lstStyle/>
          <a:p>
            <a:pPr algn="just"/>
            <a:r>
              <a:rPr lang="es-CR" sz="3600" dirty="0" smtClean="0"/>
              <a:t>Es necesario que el docente comunique los resultados de la evaluación, con el propósito de motivar a los estudiantes, ayudándolos a apreciar sus cambios y a progresar en el autoaprendizaje.</a:t>
            </a:r>
            <a:endParaRPr lang="es-CR" sz="3600" dirty="0"/>
          </a:p>
        </p:txBody>
      </p:sp>
    </p:spTree>
    <p:extLst>
      <p:ext uri="{BB962C8B-B14F-4D97-AF65-F5344CB8AC3E}">
        <p14:creationId xmlns:p14="http://schemas.microsoft.com/office/powerpoint/2010/main" val="3539531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09600"/>
            <a:ext cx="9905998" cy="1605566"/>
          </a:xfrm>
          <a:ln>
            <a:solidFill>
              <a:srgbClr val="FFC000"/>
            </a:solidFill>
          </a:ln>
        </p:spPr>
        <p:txBody>
          <a:bodyPr>
            <a:normAutofit/>
          </a:bodyPr>
          <a:lstStyle/>
          <a:p>
            <a:pPr algn="ctr"/>
            <a:r>
              <a:rPr lang="es-CR" sz="5400" dirty="0" smtClean="0"/>
              <a:t>Elemento </a:t>
            </a:r>
            <a:r>
              <a:rPr lang="es-CR" sz="5400" dirty="0"/>
              <a:t>regulador </a:t>
            </a:r>
            <a:r>
              <a:rPr lang="es-CR" sz="5400" dirty="0" smtClean="0"/>
              <a:t/>
            </a:r>
            <a:br>
              <a:rPr lang="es-CR" sz="5400" dirty="0" smtClean="0"/>
            </a:br>
            <a:r>
              <a:rPr lang="es-CR" sz="1800" dirty="0" smtClean="0"/>
              <a:t>evaluación </a:t>
            </a:r>
            <a:r>
              <a:rPr lang="es-CR" sz="1800" dirty="0"/>
              <a:t>formativa</a:t>
            </a:r>
            <a:endParaRPr lang="es-CR" sz="1800" dirty="0"/>
          </a:p>
        </p:txBody>
      </p:sp>
      <p:pic>
        <p:nvPicPr>
          <p:cNvPr id="6" name="J0g1Y-L_r-s"/>
          <p:cNvPicPr>
            <a:picLocks noGrp="1" noRot="1" noChangeAspect="1"/>
          </p:cNvPicPr>
          <p:nvPr>
            <p:ph idx="1"/>
            <a:videoFile r:link="rId1"/>
          </p:nvPr>
        </p:nvPicPr>
        <p:blipFill>
          <a:blip r:embed="rId3"/>
          <a:stretch>
            <a:fillRect/>
          </a:stretch>
        </p:blipFill>
        <p:spPr>
          <a:xfrm>
            <a:off x="3155323" y="2343955"/>
            <a:ext cx="5666704" cy="4056846"/>
          </a:xfrm>
          <a:prstGeom prst="rect">
            <a:avLst/>
          </a:prstGeom>
        </p:spPr>
      </p:pic>
    </p:spTree>
    <p:extLst>
      <p:ext uri="{BB962C8B-B14F-4D97-AF65-F5344CB8AC3E}">
        <p14:creationId xmlns:p14="http://schemas.microsoft.com/office/powerpoint/2010/main" val="1410530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ln>
            <a:solidFill>
              <a:srgbClr val="FFC000"/>
            </a:solidFill>
          </a:ln>
        </p:spPr>
        <p:txBody>
          <a:bodyPr>
            <a:normAutofit/>
          </a:bodyPr>
          <a:lstStyle/>
          <a:p>
            <a:pPr algn="ctr"/>
            <a:r>
              <a:rPr lang="es-CR" sz="5400" dirty="0" smtClean="0"/>
              <a:t>Elemento </a:t>
            </a:r>
            <a:r>
              <a:rPr lang="es-CR" sz="5400" dirty="0"/>
              <a:t>regulador </a:t>
            </a:r>
            <a:r>
              <a:rPr lang="es-CR" sz="5400" dirty="0" smtClean="0"/>
              <a:t/>
            </a:r>
            <a:br>
              <a:rPr lang="es-CR" sz="5400" dirty="0" smtClean="0"/>
            </a:br>
            <a:r>
              <a:rPr lang="es-CR" sz="1800" dirty="0" smtClean="0"/>
              <a:t>evaluación </a:t>
            </a:r>
            <a:r>
              <a:rPr lang="es-CR" sz="1800" dirty="0"/>
              <a:t>formativa</a:t>
            </a:r>
            <a:endParaRPr lang="es-CR" sz="1800" dirty="0"/>
          </a:p>
        </p:txBody>
      </p:sp>
      <p:sp>
        <p:nvSpPr>
          <p:cNvPr id="5" name="Marcador de contenido 4"/>
          <p:cNvSpPr>
            <a:spLocks noGrp="1"/>
          </p:cNvSpPr>
          <p:nvPr>
            <p:ph idx="1"/>
          </p:nvPr>
        </p:nvSpPr>
        <p:spPr>
          <a:ln>
            <a:solidFill>
              <a:srgbClr val="FFC000"/>
            </a:solidFill>
          </a:ln>
        </p:spPr>
        <p:txBody>
          <a:bodyPr>
            <a:noAutofit/>
          </a:bodyPr>
          <a:lstStyle/>
          <a:p>
            <a:pPr algn="just"/>
            <a:r>
              <a:rPr lang="es-CR" sz="3000" dirty="0" smtClean="0"/>
              <a:t>Se articula en el mismo proceso de aprendizaje.</a:t>
            </a:r>
          </a:p>
          <a:p>
            <a:pPr algn="just"/>
            <a:r>
              <a:rPr lang="es-CR" sz="3000" dirty="0" smtClean="0"/>
              <a:t>No sólo proporciona datos sobre los progresos que van realizando los estudiantes, sino también acerca de la adecuación de los procesos didácticos.</a:t>
            </a:r>
          </a:p>
          <a:p>
            <a:pPr algn="just"/>
            <a:r>
              <a:rPr lang="es-CR" sz="3000" dirty="0" smtClean="0"/>
              <a:t>Puede ser aplicada en cualquier momento mediante diferentes estrategias evaluativas.    </a:t>
            </a:r>
            <a:endParaRPr lang="es-CR" sz="3000" dirty="0"/>
          </a:p>
        </p:txBody>
      </p:sp>
    </p:spTree>
    <p:extLst>
      <p:ext uri="{BB962C8B-B14F-4D97-AF65-F5344CB8AC3E}">
        <p14:creationId xmlns:p14="http://schemas.microsoft.com/office/powerpoint/2010/main" val="2585106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09601"/>
            <a:ext cx="9905998" cy="1064654"/>
          </a:xfrm>
          <a:ln>
            <a:solidFill>
              <a:srgbClr val="FFC000"/>
            </a:solidFill>
          </a:ln>
        </p:spPr>
        <p:txBody>
          <a:bodyPr>
            <a:normAutofit fontScale="90000"/>
          </a:bodyPr>
          <a:lstStyle/>
          <a:p>
            <a:pPr algn="ctr"/>
            <a:r>
              <a:rPr lang="es-CR" sz="6000" dirty="0"/>
              <a:t>DUA</a:t>
            </a:r>
            <a:r>
              <a:rPr lang="es-CR" sz="5400" dirty="0"/>
              <a:t> </a:t>
            </a:r>
            <a:r>
              <a:rPr lang="es-CR" sz="5400" dirty="0" smtClean="0"/>
              <a:t/>
            </a:r>
            <a:br>
              <a:rPr lang="es-CR" sz="5400" dirty="0" smtClean="0"/>
            </a:br>
            <a:r>
              <a:rPr lang="es-CR" sz="2000" dirty="0" smtClean="0"/>
              <a:t>evaluación </a:t>
            </a:r>
            <a:r>
              <a:rPr lang="es-CR" sz="2000" dirty="0"/>
              <a:t>formativa</a:t>
            </a:r>
            <a:endParaRPr lang="es-CR" sz="2000" dirty="0"/>
          </a:p>
        </p:txBody>
      </p:sp>
      <p:sp>
        <p:nvSpPr>
          <p:cNvPr id="3" name="Marcador de contenido 2"/>
          <p:cNvSpPr>
            <a:spLocks noGrp="1"/>
          </p:cNvSpPr>
          <p:nvPr>
            <p:ph idx="1"/>
          </p:nvPr>
        </p:nvSpPr>
        <p:spPr>
          <a:xfrm>
            <a:off x="1141413" y="1828800"/>
            <a:ext cx="9905998" cy="4597758"/>
          </a:xfrm>
          <a:ln>
            <a:solidFill>
              <a:srgbClr val="FFC000"/>
            </a:solidFill>
          </a:ln>
        </p:spPr>
        <p:txBody>
          <a:bodyPr>
            <a:noAutofit/>
          </a:bodyPr>
          <a:lstStyle/>
          <a:p>
            <a:pPr marL="0" indent="0" algn="just">
              <a:buNone/>
            </a:pPr>
            <a:r>
              <a:rPr lang="es-CR" sz="2400" dirty="0" smtClean="0"/>
              <a:t>       </a:t>
            </a:r>
            <a:endParaRPr lang="es-CR" sz="2400" dirty="0" smtClean="0"/>
          </a:p>
          <a:p>
            <a:pPr algn="just">
              <a:buFont typeface="Wingdings" panose="05000000000000000000" pitchFamily="2" charset="2"/>
              <a:buChar char="v"/>
            </a:pPr>
            <a:r>
              <a:rPr lang="es-CR" sz="2400" dirty="0" smtClean="0"/>
              <a:t>   </a:t>
            </a:r>
            <a:r>
              <a:rPr lang="es-CR" sz="2800" dirty="0" smtClean="0"/>
              <a:t>Según los principios del diseño universal para el aprendizaje: </a:t>
            </a:r>
          </a:p>
          <a:p>
            <a:pPr algn="just">
              <a:buFont typeface="Wingdings" panose="05000000000000000000" pitchFamily="2" charset="2"/>
              <a:buChar char="ü"/>
            </a:pPr>
            <a:r>
              <a:rPr lang="es-CR" sz="2800" dirty="0" smtClean="0"/>
              <a:t>la responsabilidad del avance del estudiantado cae sobre la propuesta didáctica.</a:t>
            </a:r>
          </a:p>
          <a:p>
            <a:pPr algn="just">
              <a:buFont typeface="Wingdings" panose="05000000000000000000" pitchFamily="2" charset="2"/>
              <a:buChar char="ü"/>
            </a:pPr>
            <a:r>
              <a:rPr lang="es-CR" sz="2800" dirty="0" smtClean="0"/>
              <a:t>Evaluaciones continuas centradas en el progreso.</a:t>
            </a:r>
          </a:p>
          <a:p>
            <a:pPr algn="just">
              <a:buFont typeface="Wingdings" panose="05000000000000000000" pitchFamily="2" charset="2"/>
              <a:buChar char="ü"/>
            </a:pPr>
            <a:r>
              <a:rPr lang="es-CR" sz="2800" dirty="0" smtClean="0"/>
              <a:t>Flexible, ofrecer múltiples formas de evaluar: autoevaluación y coevaluación.</a:t>
            </a:r>
          </a:p>
          <a:p>
            <a:pPr algn="just">
              <a:buFont typeface="Wingdings" panose="05000000000000000000" pitchFamily="2" charset="2"/>
              <a:buChar char="ü"/>
            </a:pPr>
            <a:r>
              <a:rPr lang="es-CR" sz="2800" dirty="0" smtClean="0"/>
              <a:t>Realimentación.</a:t>
            </a:r>
          </a:p>
          <a:p>
            <a:pPr algn="just"/>
            <a:endParaRPr lang="es-CR" sz="2400" dirty="0" smtClean="0"/>
          </a:p>
          <a:p>
            <a:pPr algn="just"/>
            <a:endParaRPr lang="es-CR" sz="2400" dirty="0"/>
          </a:p>
        </p:txBody>
      </p:sp>
    </p:spTree>
    <p:extLst>
      <p:ext uri="{BB962C8B-B14F-4D97-AF65-F5344CB8AC3E}">
        <p14:creationId xmlns:p14="http://schemas.microsoft.com/office/powerpoint/2010/main" val="3035320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231820"/>
            <a:ext cx="9905998" cy="2369712"/>
          </a:xfrm>
          <a:ln>
            <a:solidFill>
              <a:srgbClr val="FFC000"/>
            </a:solidFill>
          </a:ln>
        </p:spPr>
        <p:txBody>
          <a:bodyPr>
            <a:normAutofit fontScale="90000"/>
          </a:bodyPr>
          <a:lstStyle/>
          <a:p>
            <a:pPr algn="ctr"/>
            <a:r>
              <a:rPr lang="es-CR" sz="5400" dirty="0" smtClean="0"/>
              <a:t>Técnica durante de la </a:t>
            </a:r>
            <a:r>
              <a:rPr lang="es-CR" sz="5400" dirty="0" smtClean="0"/>
              <a:t>mediación</a:t>
            </a:r>
            <a:br>
              <a:rPr lang="es-CR" sz="5400" dirty="0" smtClean="0"/>
            </a:br>
            <a:r>
              <a:rPr lang="es-CR" sz="5400" dirty="0" smtClean="0"/>
              <a:t> </a:t>
            </a:r>
            <a:r>
              <a:rPr lang="es-CR" sz="2000" dirty="0" smtClean="0"/>
              <a:t>evaluación formativa</a:t>
            </a:r>
            <a:endParaRPr lang="es-CR" sz="2000" dirty="0"/>
          </a:p>
        </p:txBody>
      </p:sp>
      <p:sp>
        <p:nvSpPr>
          <p:cNvPr id="3" name="Marcador de contenido 2"/>
          <p:cNvSpPr>
            <a:spLocks noGrp="1"/>
          </p:cNvSpPr>
          <p:nvPr>
            <p:ph idx="1"/>
          </p:nvPr>
        </p:nvSpPr>
        <p:spPr>
          <a:xfrm>
            <a:off x="1141413" y="2717441"/>
            <a:ext cx="9905998" cy="3734873"/>
          </a:xfrm>
          <a:ln>
            <a:solidFill>
              <a:srgbClr val="FFC000"/>
            </a:solidFill>
          </a:ln>
        </p:spPr>
        <p:txBody>
          <a:bodyPr>
            <a:noAutofit/>
          </a:bodyPr>
          <a:lstStyle/>
          <a:p>
            <a:pPr lvl="1">
              <a:buFont typeface="Wingdings" panose="05000000000000000000" pitchFamily="2" charset="2"/>
              <a:buChar char="v"/>
            </a:pPr>
            <a:r>
              <a:rPr lang="es-CR" sz="3000" dirty="0" smtClean="0"/>
              <a:t>La Uve Heurística:</a:t>
            </a:r>
          </a:p>
          <a:p>
            <a:pPr algn="just">
              <a:buFont typeface="Wingdings" panose="05000000000000000000" pitchFamily="2" charset="2"/>
              <a:buChar char="Ø"/>
            </a:pPr>
            <a:r>
              <a:rPr lang="es-CR" sz="3200" dirty="0" smtClean="0"/>
              <a:t>Permite a los estudiantes profundizar en la estructura y el significado del conocimiento que trata de entender.</a:t>
            </a:r>
          </a:p>
          <a:p>
            <a:pPr algn="just">
              <a:buFont typeface="Wingdings" panose="05000000000000000000" pitchFamily="2" charset="2"/>
              <a:buChar char="Ø"/>
            </a:pPr>
            <a:r>
              <a:rPr lang="es-CR" sz="3200" dirty="0" smtClean="0"/>
              <a:t>Se deriva del método de cinco preguntas que permite el conocimiento en un área determinada, es decir entender conceptos.</a:t>
            </a:r>
            <a:endParaRPr lang="es-CR" sz="3200" dirty="0"/>
          </a:p>
        </p:txBody>
      </p:sp>
    </p:spTree>
    <p:extLst>
      <p:ext uri="{BB962C8B-B14F-4D97-AF65-F5344CB8AC3E}">
        <p14:creationId xmlns:p14="http://schemas.microsoft.com/office/powerpoint/2010/main" val="21499159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la">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docProps/app.xml><?xml version="1.0" encoding="utf-8"?>
<Properties xmlns="http://schemas.openxmlformats.org/officeDocument/2006/extended-properties" xmlns:vt="http://schemas.openxmlformats.org/officeDocument/2006/docPropsVTypes">
  <Template>TM03457485[[fn=Malla]]</Template>
  <TotalTime>426</TotalTime>
  <Words>687</Words>
  <Application>Microsoft Office PowerPoint</Application>
  <PresentationFormat>Panorámica</PresentationFormat>
  <Paragraphs>56</Paragraphs>
  <Slides>17</Slides>
  <Notes>0</Notes>
  <HiddenSlides>0</HiddenSlides>
  <MMClips>2</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Century Gothic</vt:lpstr>
      <vt:lpstr>Wingdings</vt:lpstr>
      <vt:lpstr>Malla</vt:lpstr>
      <vt:lpstr>Evaluación Formativa</vt:lpstr>
      <vt:lpstr>   Funciones  evaluación formativa   </vt:lpstr>
      <vt:lpstr>Rol del docente  evaluación formativa</vt:lpstr>
      <vt:lpstr>Rol del docente  evaluación formativa</vt:lpstr>
      <vt:lpstr>Motivación  evaluación formativa</vt:lpstr>
      <vt:lpstr>Elemento regulador  evaluación formativa</vt:lpstr>
      <vt:lpstr>Elemento regulador  evaluación formativa</vt:lpstr>
      <vt:lpstr>DUA  evaluación formativa</vt:lpstr>
      <vt:lpstr>Técnica durante de la mediación  evaluación formativa</vt:lpstr>
      <vt:lpstr>La uve Heurística   evaluación formativa</vt:lpstr>
      <vt:lpstr>Técnica antes, Durante y después de la mediación</vt:lpstr>
      <vt:lpstr>El Portafolio  evaluación formativa</vt:lpstr>
      <vt:lpstr>El Portafolio  evaluación formativa</vt:lpstr>
      <vt:lpstr>El portafolio  evaluación formativa</vt:lpstr>
      <vt:lpstr>Portafolio de evidencias (COVID19)</vt:lpstr>
      <vt:lpstr>Síntesis </vt:lpstr>
      <vt:lpstr>¡Muchas gracias!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Formativa</dc:title>
  <dc:creator>DRECFSJN02U</dc:creator>
  <cp:lastModifiedBy>DRECFSJN02U</cp:lastModifiedBy>
  <cp:revision>30</cp:revision>
  <dcterms:created xsi:type="dcterms:W3CDTF">2020-04-21T12:56:10Z</dcterms:created>
  <dcterms:modified xsi:type="dcterms:W3CDTF">2020-04-21T20:48:48Z</dcterms:modified>
</cp:coreProperties>
</file>