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0" r:id="rId3"/>
    <p:sldId id="263" r:id="rId4"/>
    <p:sldId id="257" r:id="rId5"/>
    <p:sldId id="258" r:id="rId6"/>
    <p:sldId id="259" r:id="rId7"/>
    <p:sldId id="261" r:id="rId8"/>
    <p:sldId id="262" r:id="rId9"/>
    <p:sldId id="264" r:id="rId10"/>
    <p:sldId id="265" r:id="rId11"/>
    <p:sldId id="266" r:id="rId12"/>
    <p:sldId id="267" r:id="rId1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0" d="100"/>
          <a:sy n="110" d="100"/>
        </p:scale>
        <p:origin x="63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50203BC0-26F3-4911-9255-E37F789A90C9}" type="datetimeFigureOut">
              <a:rPr lang="es-MX" smtClean="0"/>
              <a:t>20/05/2020</a:t>
            </a:fld>
            <a:endParaRPr lang="es-MX"/>
          </a:p>
        </p:txBody>
      </p:sp>
      <p:sp>
        <p:nvSpPr>
          <p:cNvPr id="5" name="Footer Placeholder 4"/>
          <p:cNvSpPr>
            <a:spLocks noGrp="1"/>
          </p:cNvSpPr>
          <p:nvPr>
            <p:ph type="ftr" sz="quarter" idx="11"/>
          </p:nvPr>
        </p:nvSpPr>
        <p:spPr>
          <a:xfrm>
            <a:off x="5332412" y="5883275"/>
            <a:ext cx="4324044" cy="365125"/>
          </a:xfrm>
        </p:spPr>
        <p:txBody>
          <a:bodyPr/>
          <a:lstStyle/>
          <a:p>
            <a:endParaRPr lang="es-MX"/>
          </a:p>
        </p:txBody>
      </p:sp>
      <p:sp>
        <p:nvSpPr>
          <p:cNvPr id="6" name="Slide Number Placeholder 5"/>
          <p:cNvSpPr>
            <a:spLocks noGrp="1"/>
          </p:cNvSpPr>
          <p:nvPr>
            <p:ph type="sldNum" sz="quarter" idx="12"/>
          </p:nvPr>
        </p:nvSpPr>
        <p:spPr/>
        <p:txBody>
          <a:bodyPr/>
          <a:lstStyle/>
          <a:p>
            <a:fld id="{36E7A365-CF77-4312-8751-FFE6C19EAFFD}" type="slidenum">
              <a:rPr lang="es-MX" smtClean="0"/>
              <a:t>‹Nº›</a:t>
            </a:fld>
            <a:endParaRPr lang="es-MX"/>
          </a:p>
        </p:txBody>
      </p:sp>
    </p:spTree>
    <p:extLst>
      <p:ext uri="{BB962C8B-B14F-4D97-AF65-F5344CB8AC3E}">
        <p14:creationId xmlns:p14="http://schemas.microsoft.com/office/powerpoint/2010/main" val="3888510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50203BC0-26F3-4911-9255-E37F789A90C9}" type="datetimeFigureOut">
              <a:rPr lang="es-MX" smtClean="0"/>
              <a:t>20/05/2020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6E7A365-CF77-4312-8751-FFE6C19EAFFD}" type="slidenum">
              <a:rPr lang="es-MX" smtClean="0"/>
              <a:t>‹Nº›</a:t>
            </a:fld>
            <a:endParaRPr lang="es-MX"/>
          </a:p>
        </p:txBody>
      </p:sp>
    </p:spTree>
    <p:extLst>
      <p:ext uri="{BB962C8B-B14F-4D97-AF65-F5344CB8AC3E}">
        <p14:creationId xmlns:p14="http://schemas.microsoft.com/office/powerpoint/2010/main" val="3759229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0203BC0-26F3-4911-9255-E37F789A90C9}" type="datetimeFigureOut">
              <a:rPr lang="es-MX" smtClean="0"/>
              <a:t>20/05/2020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E7A365-CF77-4312-8751-FFE6C19EAFFD}" type="slidenum">
              <a:rPr lang="es-MX" smtClean="0"/>
              <a:t>‹Nº›</a:t>
            </a:fld>
            <a:endParaRPr lang="es-MX"/>
          </a:p>
        </p:txBody>
      </p:sp>
    </p:spTree>
    <p:extLst>
      <p:ext uri="{BB962C8B-B14F-4D97-AF65-F5344CB8AC3E}">
        <p14:creationId xmlns:p14="http://schemas.microsoft.com/office/powerpoint/2010/main" val="11471830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0203BC0-26F3-4911-9255-E37F789A90C9}" type="datetimeFigureOut">
              <a:rPr lang="es-MX" smtClean="0"/>
              <a:t>20/05/2020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E7A365-CF77-4312-8751-FFE6C19EAFFD}" type="slidenum">
              <a:rPr lang="es-MX" smtClean="0"/>
              <a:t>‹Nº›</a:t>
            </a:fld>
            <a:endParaRPr lang="es-MX"/>
          </a:p>
        </p:txBody>
      </p:sp>
    </p:spTree>
    <p:extLst>
      <p:ext uri="{BB962C8B-B14F-4D97-AF65-F5344CB8AC3E}">
        <p14:creationId xmlns:p14="http://schemas.microsoft.com/office/powerpoint/2010/main" val="10795052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0203BC0-26F3-4911-9255-E37F789A90C9}" type="datetimeFigureOut">
              <a:rPr lang="es-MX" smtClean="0"/>
              <a:t>20/05/2020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E7A365-CF77-4312-8751-FFE6C19EAFFD}" type="slidenum">
              <a:rPr lang="es-MX" smtClean="0"/>
              <a:t>‹Nº›</a:t>
            </a:fld>
            <a:endParaRPr lang="es-MX"/>
          </a:p>
        </p:txBody>
      </p:sp>
    </p:spTree>
    <p:extLst>
      <p:ext uri="{BB962C8B-B14F-4D97-AF65-F5344CB8AC3E}">
        <p14:creationId xmlns:p14="http://schemas.microsoft.com/office/powerpoint/2010/main" val="149006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0203BC0-26F3-4911-9255-E37F789A90C9}" type="datetimeFigureOut">
              <a:rPr lang="es-MX" smtClean="0"/>
              <a:t>20/05/2020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E7A365-CF77-4312-8751-FFE6C19EAFFD}" type="slidenum">
              <a:rPr lang="es-MX" smtClean="0"/>
              <a:t>‹Nº›</a:t>
            </a:fld>
            <a:endParaRPr lang="es-MX"/>
          </a:p>
        </p:txBody>
      </p:sp>
    </p:spTree>
    <p:extLst>
      <p:ext uri="{BB962C8B-B14F-4D97-AF65-F5344CB8AC3E}">
        <p14:creationId xmlns:p14="http://schemas.microsoft.com/office/powerpoint/2010/main" val="2712802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0203BC0-26F3-4911-9255-E37F789A90C9}" type="datetimeFigureOut">
              <a:rPr lang="es-MX" smtClean="0"/>
              <a:t>20/05/2020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E7A365-CF77-4312-8751-FFE6C19EAFFD}" type="slidenum">
              <a:rPr lang="es-MX" smtClean="0"/>
              <a:t>‹Nº›</a:t>
            </a:fld>
            <a:endParaRPr lang="es-MX"/>
          </a:p>
        </p:txBody>
      </p:sp>
    </p:spTree>
    <p:extLst>
      <p:ext uri="{BB962C8B-B14F-4D97-AF65-F5344CB8AC3E}">
        <p14:creationId xmlns:p14="http://schemas.microsoft.com/office/powerpoint/2010/main" val="6197935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0203BC0-26F3-4911-9255-E37F789A90C9}" type="datetimeFigureOut">
              <a:rPr lang="es-MX" smtClean="0"/>
              <a:t>20/05/2020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E7A365-CF77-4312-8751-FFE6C19EAFFD}" type="slidenum">
              <a:rPr lang="es-MX" smtClean="0"/>
              <a:t>‹Nº›</a:t>
            </a:fld>
            <a:endParaRPr lang="es-MX"/>
          </a:p>
        </p:txBody>
      </p:sp>
    </p:spTree>
    <p:extLst>
      <p:ext uri="{BB962C8B-B14F-4D97-AF65-F5344CB8AC3E}">
        <p14:creationId xmlns:p14="http://schemas.microsoft.com/office/powerpoint/2010/main" val="2325099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0203BC0-26F3-4911-9255-E37F789A90C9}" type="datetimeFigureOut">
              <a:rPr lang="es-MX" smtClean="0"/>
              <a:t>20/05/2020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E7A365-CF77-4312-8751-FFE6C19EAFFD}" type="slidenum">
              <a:rPr lang="es-MX" smtClean="0"/>
              <a:t>‹Nº›</a:t>
            </a:fld>
            <a:endParaRPr lang="es-MX"/>
          </a:p>
        </p:txBody>
      </p:sp>
    </p:spTree>
    <p:extLst>
      <p:ext uri="{BB962C8B-B14F-4D97-AF65-F5344CB8AC3E}">
        <p14:creationId xmlns:p14="http://schemas.microsoft.com/office/powerpoint/2010/main" val="167673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0203BC0-26F3-4911-9255-E37F789A90C9}" type="datetimeFigureOut">
              <a:rPr lang="es-MX" smtClean="0"/>
              <a:t>20/05/2020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a:xfrm>
            <a:off x="10951856" y="5867131"/>
            <a:ext cx="551167" cy="365125"/>
          </a:xfrm>
        </p:spPr>
        <p:txBody>
          <a:bodyPr/>
          <a:lstStyle/>
          <a:p>
            <a:fld id="{36E7A365-CF77-4312-8751-FFE6C19EAFFD}" type="slidenum">
              <a:rPr lang="es-MX" smtClean="0"/>
              <a:t>‹Nº›</a:t>
            </a:fld>
            <a:endParaRPr lang="es-MX"/>
          </a:p>
        </p:txBody>
      </p:sp>
    </p:spTree>
    <p:extLst>
      <p:ext uri="{BB962C8B-B14F-4D97-AF65-F5344CB8AC3E}">
        <p14:creationId xmlns:p14="http://schemas.microsoft.com/office/powerpoint/2010/main" val="3506547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0203BC0-26F3-4911-9255-E37F789A90C9}" type="datetimeFigureOut">
              <a:rPr lang="es-MX" smtClean="0"/>
              <a:t>20/05/2020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E7A365-CF77-4312-8751-FFE6C19EAFFD}" type="slidenum">
              <a:rPr lang="es-MX" smtClean="0"/>
              <a:t>‹Nº›</a:t>
            </a:fld>
            <a:endParaRPr lang="es-MX"/>
          </a:p>
        </p:txBody>
      </p:sp>
    </p:spTree>
    <p:extLst>
      <p:ext uri="{BB962C8B-B14F-4D97-AF65-F5344CB8AC3E}">
        <p14:creationId xmlns:p14="http://schemas.microsoft.com/office/powerpoint/2010/main" val="614713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0203BC0-26F3-4911-9255-E37F789A90C9}" type="datetimeFigureOut">
              <a:rPr lang="es-MX" smtClean="0"/>
              <a:t>20/05/2020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6E7A365-CF77-4312-8751-FFE6C19EAFFD}" type="slidenum">
              <a:rPr lang="es-MX" smtClean="0"/>
              <a:t>‹Nº›</a:t>
            </a:fld>
            <a:endParaRPr lang="es-MX"/>
          </a:p>
        </p:txBody>
      </p:sp>
    </p:spTree>
    <p:extLst>
      <p:ext uri="{BB962C8B-B14F-4D97-AF65-F5344CB8AC3E}">
        <p14:creationId xmlns:p14="http://schemas.microsoft.com/office/powerpoint/2010/main" val="1375306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0203BC0-26F3-4911-9255-E37F789A90C9}" type="datetimeFigureOut">
              <a:rPr lang="es-MX" smtClean="0"/>
              <a:t>20/05/2020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6E7A365-CF77-4312-8751-FFE6C19EAFFD}" type="slidenum">
              <a:rPr lang="es-MX" smtClean="0"/>
              <a:t>‹Nº›</a:t>
            </a:fld>
            <a:endParaRPr lang="es-MX"/>
          </a:p>
        </p:txBody>
      </p:sp>
    </p:spTree>
    <p:extLst>
      <p:ext uri="{BB962C8B-B14F-4D97-AF65-F5344CB8AC3E}">
        <p14:creationId xmlns:p14="http://schemas.microsoft.com/office/powerpoint/2010/main" val="3864422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0203BC0-26F3-4911-9255-E37F789A90C9}" type="datetimeFigureOut">
              <a:rPr lang="es-MX" smtClean="0"/>
              <a:t>20/05/2020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6E7A365-CF77-4312-8751-FFE6C19EAFFD}" type="slidenum">
              <a:rPr lang="es-MX" smtClean="0"/>
              <a:t>‹Nº›</a:t>
            </a:fld>
            <a:endParaRPr lang="es-MX"/>
          </a:p>
        </p:txBody>
      </p:sp>
    </p:spTree>
    <p:extLst>
      <p:ext uri="{BB962C8B-B14F-4D97-AF65-F5344CB8AC3E}">
        <p14:creationId xmlns:p14="http://schemas.microsoft.com/office/powerpoint/2010/main" val="320578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03BC0-26F3-4911-9255-E37F789A90C9}" type="datetimeFigureOut">
              <a:rPr lang="es-MX" smtClean="0"/>
              <a:t>20/05/2020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6E7A365-CF77-4312-8751-FFE6C19EAFFD}" type="slidenum">
              <a:rPr lang="es-MX" smtClean="0"/>
              <a:t>‹Nº›</a:t>
            </a:fld>
            <a:endParaRPr lang="es-MX"/>
          </a:p>
        </p:txBody>
      </p:sp>
    </p:spTree>
    <p:extLst>
      <p:ext uri="{BB962C8B-B14F-4D97-AF65-F5344CB8AC3E}">
        <p14:creationId xmlns:p14="http://schemas.microsoft.com/office/powerpoint/2010/main" val="2374914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50203BC0-26F3-4911-9255-E37F789A90C9}" type="datetimeFigureOut">
              <a:rPr lang="es-MX" smtClean="0"/>
              <a:t>20/05/2020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6E7A365-CF77-4312-8751-FFE6C19EAFFD}" type="slidenum">
              <a:rPr lang="es-MX" smtClean="0"/>
              <a:t>‹Nº›</a:t>
            </a:fld>
            <a:endParaRPr lang="es-MX"/>
          </a:p>
        </p:txBody>
      </p:sp>
    </p:spTree>
    <p:extLst>
      <p:ext uri="{BB962C8B-B14F-4D97-AF65-F5344CB8AC3E}">
        <p14:creationId xmlns:p14="http://schemas.microsoft.com/office/powerpoint/2010/main" val="822026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50203BC0-26F3-4911-9255-E37F789A90C9}" type="datetimeFigureOut">
              <a:rPr lang="es-MX" smtClean="0"/>
              <a:t>20/05/2020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6E7A365-CF77-4312-8751-FFE6C19EAFFD}" type="slidenum">
              <a:rPr lang="es-MX" smtClean="0"/>
              <a:t>‹Nº›</a:t>
            </a:fld>
            <a:endParaRPr lang="es-MX"/>
          </a:p>
        </p:txBody>
      </p:sp>
    </p:spTree>
    <p:extLst>
      <p:ext uri="{BB962C8B-B14F-4D97-AF65-F5344CB8AC3E}">
        <p14:creationId xmlns:p14="http://schemas.microsoft.com/office/powerpoint/2010/main" val="47640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0203BC0-26F3-4911-9255-E37F789A90C9}" type="datetimeFigureOut">
              <a:rPr lang="es-MX" smtClean="0"/>
              <a:t>20/05/2020</a:t>
            </a:fld>
            <a:endParaRPr lang="es-MX"/>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s-MX"/>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6E7A365-CF77-4312-8751-FFE6C19EAFFD}" type="slidenum">
              <a:rPr lang="es-MX" smtClean="0"/>
              <a:t>‹Nº›</a:t>
            </a:fld>
            <a:endParaRPr lang="es-MX"/>
          </a:p>
        </p:txBody>
      </p:sp>
    </p:spTree>
    <p:extLst>
      <p:ext uri="{BB962C8B-B14F-4D97-AF65-F5344CB8AC3E}">
        <p14:creationId xmlns:p14="http://schemas.microsoft.com/office/powerpoint/2010/main" val="42372716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utrgv.edu/hipertexto/_files/documents/articles/hipertexto-03/flora-ovare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a:t>Análisis literario del relato “La trenza” </a:t>
            </a:r>
          </a:p>
        </p:txBody>
      </p:sp>
      <p:sp>
        <p:nvSpPr>
          <p:cNvPr id="3" name="Subtítulo 2"/>
          <p:cNvSpPr>
            <a:spLocks noGrp="1"/>
          </p:cNvSpPr>
          <p:nvPr>
            <p:ph type="subTitle" idx="1"/>
          </p:nvPr>
        </p:nvSpPr>
        <p:spPr/>
        <p:txBody>
          <a:bodyPr/>
          <a:lstStyle/>
          <a:p>
            <a:r>
              <a:rPr lang="es-MX" dirty="0">
                <a:solidFill>
                  <a:schemeClr val="bg1"/>
                </a:solidFill>
              </a:rPr>
              <a:t>Según la propuesta de Jorge Ramírez Caro y Silvia Solano Rivera </a:t>
            </a:r>
          </a:p>
        </p:txBody>
      </p:sp>
    </p:spTree>
    <p:extLst>
      <p:ext uri="{BB962C8B-B14F-4D97-AF65-F5344CB8AC3E}">
        <p14:creationId xmlns:p14="http://schemas.microsoft.com/office/powerpoint/2010/main" val="1540897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6745" y="437607"/>
            <a:ext cx="10018713" cy="746034"/>
          </a:xfrm>
        </p:spPr>
        <p:txBody>
          <a:bodyPr/>
          <a:lstStyle/>
          <a:p>
            <a:r>
              <a:rPr lang="es-MX" dirty="0"/>
              <a:t>Mundo representado </a:t>
            </a: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111819194"/>
              </p:ext>
            </p:extLst>
          </p:nvPr>
        </p:nvGraphicFramePr>
        <p:xfrm>
          <a:off x="457563" y="1280659"/>
          <a:ext cx="11507787" cy="5674360"/>
        </p:xfrm>
        <a:graphic>
          <a:graphicData uri="http://schemas.openxmlformats.org/drawingml/2006/table">
            <a:tbl>
              <a:tblPr firstRow="1" bandRow="1">
                <a:tableStyleId>{5C22544A-7EE6-4342-B048-85BDC9FD1C3A}</a:tableStyleId>
              </a:tblPr>
              <a:tblGrid>
                <a:gridCol w="3835929">
                  <a:extLst>
                    <a:ext uri="{9D8B030D-6E8A-4147-A177-3AD203B41FA5}">
                      <a16:colId xmlns:a16="http://schemas.microsoft.com/office/drawing/2014/main" val="3774516473"/>
                    </a:ext>
                  </a:extLst>
                </a:gridCol>
                <a:gridCol w="3835929">
                  <a:extLst>
                    <a:ext uri="{9D8B030D-6E8A-4147-A177-3AD203B41FA5}">
                      <a16:colId xmlns:a16="http://schemas.microsoft.com/office/drawing/2014/main" val="1568065322"/>
                    </a:ext>
                  </a:extLst>
                </a:gridCol>
                <a:gridCol w="3835929">
                  <a:extLst>
                    <a:ext uri="{9D8B030D-6E8A-4147-A177-3AD203B41FA5}">
                      <a16:colId xmlns:a16="http://schemas.microsoft.com/office/drawing/2014/main" val="3036379545"/>
                    </a:ext>
                  </a:extLst>
                </a:gridCol>
              </a:tblGrid>
              <a:tr h="370840">
                <a:tc>
                  <a:txBody>
                    <a:bodyPr/>
                    <a:lstStyle/>
                    <a:p>
                      <a:pPr algn="ctr"/>
                      <a:r>
                        <a:rPr lang="es-MX" dirty="0">
                          <a:solidFill>
                            <a:srgbClr val="FF0000"/>
                          </a:solidFill>
                        </a:rPr>
                        <a:t>Espacio</a:t>
                      </a:r>
                    </a:p>
                  </a:txBody>
                  <a:tcPr/>
                </a:tc>
                <a:tc>
                  <a:txBody>
                    <a:bodyPr/>
                    <a:lstStyle/>
                    <a:p>
                      <a:pPr algn="ctr"/>
                      <a:r>
                        <a:rPr lang="es-MX" dirty="0">
                          <a:solidFill>
                            <a:srgbClr val="FF0000"/>
                          </a:solidFill>
                        </a:rPr>
                        <a:t>Tiempo </a:t>
                      </a:r>
                    </a:p>
                  </a:txBody>
                  <a:tcPr/>
                </a:tc>
                <a:tc>
                  <a:txBody>
                    <a:bodyPr/>
                    <a:lstStyle/>
                    <a:p>
                      <a:pPr algn="ctr"/>
                      <a:r>
                        <a:rPr lang="es-MX" dirty="0">
                          <a:solidFill>
                            <a:srgbClr val="FF0000"/>
                          </a:solidFill>
                        </a:rPr>
                        <a:t>Personajes </a:t>
                      </a:r>
                    </a:p>
                  </a:txBody>
                  <a:tcPr/>
                </a:tc>
                <a:extLst>
                  <a:ext uri="{0D108BD9-81ED-4DB2-BD59-A6C34878D82A}">
                    <a16:rowId xmlns:a16="http://schemas.microsoft.com/office/drawing/2014/main" val="3764983986"/>
                  </a:ext>
                </a:extLst>
              </a:tr>
              <a:tr h="370840">
                <a:tc>
                  <a:txBody>
                    <a:bodyPr/>
                    <a:lstStyle/>
                    <a:p>
                      <a:pPr marL="285750" indent="-285750">
                        <a:buFont typeface="Arial" panose="020B0604020202020204" pitchFamily="34" charset="0"/>
                        <a:buChar char="•"/>
                      </a:pPr>
                      <a:r>
                        <a:rPr lang="es-MX" dirty="0"/>
                        <a:t>Rural (potrero)</a:t>
                      </a:r>
                    </a:p>
                    <a:p>
                      <a:pPr marL="285750" indent="-285750">
                        <a:buFont typeface="Arial" panose="020B0604020202020204" pitchFamily="34" charset="0"/>
                        <a:buChar char="•"/>
                      </a:pPr>
                      <a:r>
                        <a:rPr lang="es-MX" dirty="0"/>
                        <a:t>Espacio</a:t>
                      </a:r>
                      <a:r>
                        <a:rPr lang="es-MX" baseline="0" dirty="0"/>
                        <a:t> hogareño que connota las siguientes características (Adentro):  </a:t>
                      </a:r>
                    </a:p>
                    <a:p>
                      <a:pPr marL="285750" indent="-285750">
                        <a:buFont typeface="Wingdings" panose="05000000000000000000" pitchFamily="2" charset="2"/>
                        <a:buChar char="v"/>
                      </a:pPr>
                      <a:r>
                        <a:rPr lang="es-MX" baseline="0" dirty="0"/>
                        <a:t>Salvaguarda </a:t>
                      </a:r>
                    </a:p>
                    <a:p>
                      <a:pPr marL="285750" indent="-285750">
                        <a:buFont typeface="Wingdings" panose="05000000000000000000" pitchFamily="2" charset="2"/>
                        <a:buChar char="v"/>
                      </a:pPr>
                      <a:r>
                        <a:rPr lang="es-MX" baseline="0" dirty="0"/>
                        <a:t>Representa la castidad. </a:t>
                      </a:r>
                    </a:p>
                    <a:p>
                      <a:pPr marL="0" indent="0">
                        <a:buFont typeface="Wingdings" panose="05000000000000000000" pitchFamily="2" charset="2"/>
                        <a:buNone/>
                      </a:pPr>
                      <a:endParaRPr lang="es-MX" baseline="0" dirty="0"/>
                    </a:p>
                    <a:p>
                      <a:pPr marL="285750" indent="-285750">
                        <a:buFont typeface="Arial" panose="020B0604020202020204" pitchFamily="34" charset="0"/>
                        <a:buChar char="•"/>
                      </a:pPr>
                      <a:r>
                        <a:rPr lang="es-MX" baseline="0" dirty="0"/>
                        <a:t>Afuera: </a:t>
                      </a:r>
                    </a:p>
                    <a:p>
                      <a:pPr marL="285750" indent="-285750">
                        <a:buFont typeface="Wingdings" panose="05000000000000000000" pitchFamily="2" charset="2"/>
                        <a:buChar char="v"/>
                      </a:pPr>
                      <a:r>
                        <a:rPr lang="es-MX" baseline="0" dirty="0"/>
                        <a:t>Representa lo opuesto al espacio hogareño: pérdida de la virginidad, la inocencia de Teresa.   </a:t>
                      </a:r>
                      <a:endParaRPr lang="es-MX" dirty="0"/>
                    </a:p>
                    <a:p>
                      <a:endParaRPr lang="es-MX" dirty="0"/>
                    </a:p>
                    <a:p>
                      <a:endParaRPr lang="es-MX" dirty="0"/>
                    </a:p>
                    <a:p>
                      <a:r>
                        <a:rPr lang="es-MX" dirty="0"/>
                        <a:t>Casa</a:t>
                      </a:r>
                      <a:r>
                        <a:rPr lang="es-MX" baseline="0" dirty="0"/>
                        <a:t> (arriba)/</a:t>
                      </a:r>
                      <a:r>
                        <a:rPr lang="es-MX" u="sng" baseline="0" dirty="0"/>
                        <a:t>Ciudad (abajo) </a:t>
                      </a:r>
                      <a:endParaRPr lang="es-MX" u="sng" dirty="0"/>
                    </a:p>
                    <a:p>
                      <a:endParaRPr lang="es-MX" dirty="0"/>
                    </a:p>
                    <a:p>
                      <a:endParaRPr lang="es-MX" dirty="0"/>
                    </a:p>
                    <a:p>
                      <a:endParaRPr lang="es-MX" dirty="0"/>
                    </a:p>
                    <a:p>
                      <a:endParaRPr lang="es-MX" dirty="0"/>
                    </a:p>
                    <a:p>
                      <a:endParaRPr lang="es-MX" dirty="0"/>
                    </a:p>
                  </a:txBody>
                  <a:tcPr/>
                </a:tc>
                <a:tc>
                  <a:txBody>
                    <a:bodyPr/>
                    <a:lstStyle/>
                    <a:p>
                      <a:r>
                        <a:rPr lang="es-MX" dirty="0"/>
                        <a:t>Antes/Después</a:t>
                      </a:r>
                      <a:r>
                        <a:rPr lang="es-MX" baseline="0" dirty="0"/>
                        <a:t> </a:t>
                      </a:r>
                    </a:p>
                    <a:p>
                      <a:endParaRPr lang="es-MX" baseline="0" dirty="0"/>
                    </a:p>
                    <a:p>
                      <a:r>
                        <a:rPr lang="es-MX" baseline="0" dirty="0">
                          <a:solidFill>
                            <a:srgbClr val="FF0000"/>
                          </a:solidFill>
                        </a:rPr>
                        <a:t>Antes: </a:t>
                      </a:r>
                    </a:p>
                    <a:p>
                      <a:pPr marL="285750" indent="-285750">
                        <a:buFont typeface="Arial" panose="020B0604020202020204" pitchFamily="34" charset="0"/>
                        <a:buChar char="•"/>
                      </a:pPr>
                      <a:r>
                        <a:rPr lang="es-MX" baseline="0" dirty="0"/>
                        <a:t>Risa, tarareo, canto, la alegría </a:t>
                      </a:r>
                    </a:p>
                    <a:p>
                      <a:pPr marL="285750" indent="-285750">
                        <a:buFont typeface="Arial" panose="020B0604020202020204" pitchFamily="34" charset="0"/>
                        <a:buChar char="•"/>
                      </a:pPr>
                      <a:endParaRPr lang="es-MX" baseline="0" dirty="0"/>
                    </a:p>
                    <a:p>
                      <a:pPr marL="285750" indent="-285750">
                        <a:buFont typeface="Arial" panose="020B0604020202020204" pitchFamily="34" charset="0"/>
                        <a:buChar char="•"/>
                      </a:pPr>
                      <a:endParaRPr lang="es-MX" baseline="0" dirty="0"/>
                    </a:p>
                    <a:p>
                      <a:pPr marL="0" indent="0">
                        <a:buFont typeface="Arial" panose="020B0604020202020204" pitchFamily="34" charset="0"/>
                        <a:buNone/>
                      </a:pPr>
                      <a:r>
                        <a:rPr lang="es-MX" baseline="0" dirty="0">
                          <a:solidFill>
                            <a:srgbClr val="FF0000"/>
                          </a:solidFill>
                        </a:rPr>
                        <a:t>Después: </a:t>
                      </a:r>
                    </a:p>
                    <a:p>
                      <a:pPr marL="285750" indent="-285750">
                        <a:buFont typeface="Arial" panose="020B0604020202020204" pitchFamily="34" charset="0"/>
                        <a:buChar char="•"/>
                      </a:pPr>
                      <a:r>
                        <a:rPr lang="es-MX" baseline="0" dirty="0"/>
                        <a:t>“Pero una vez”</a:t>
                      </a:r>
                    </a:p>
                    <a:p>
                      <a:pPr marL="0" indent="0">
                        <a:buFont typeface="Arial" panose="020B0604020202020204" pitchFamily="34" charset="0"/>
                        <a:buNone/>
                      </a:pPr>
                      <a:endParaRPr lang="es-MX" baseline="0" dirty="0"/>
                    </a:p>
                    <a:p>
                      <a:pPr marL="285750" indent="-285750">
                        <a:buFont typeface="Arial" panose="020B0604020202020204" pitchFamily="34" charset="0"/>
                        <a:buChar char="•"/>
                      </a:pPr>
                      <a:r>
                        <a:rPr lang="es-MX" baseline="0" dirty="0"/>
                        <a:t>No hay canto</a:t>
                      </a:r>
                    </a:p>
                    <a:p>
                      <a:pPr marL="0" indent="0">
                        <a:buFont typeface="Arial" panose="020B0604020202020204" pitchFamily="34" charset="0"/>
                        <a:buNone/>
                      </a:pPr>
                      <a:endParaRPr lang="es-MX" baseline="0" dirty="0"/>
                    </a:p>
                    <a:p>
                      <a:pPr marL="285750" indent="-285750">
                        <a:buFont typeface="Arial" panose="020B0604020202020204" pitchFamily="34" charset="0"/>
                        <a:buChar char="•"/>
                      </a:pPr>
                      <a:r>
                        <a:rPr lang="es-MX" baseline="0" dirty="0"/>
                        <a:t>Ni risa </a:t>
                      </a:r>
                    </a:p>
                    <a:p>
                      <a:pPr marL="0" indent="0">
                        <a:buFont typeface="Arial" panose="020B0604020202020204" pitchFamily="34" charset="0"/>
                        <a:buNone/>
                      </a:pPr>
                      <a:endParaRPr lang="es-MX" baseline="0" dirty="0"/>
                    </a:p>
                    <a:p>
                      <a:pPr marL="285750" indent="-285750">
                        <a:buFont typeface="Arial" panose="020B0604020202020204" pitchFamily="34" charset="0"/>
                        <a:buChar char="•"/>
                      </a:pPr>
                      <a:r>
                        <a:rPr lang="es-MX" baseline="0" dirty="0"/>
                        <a:t>Hay, sí, un susto </a:t>
                      </a:r>
                    </a:p>
                    <a:p>
                      <a:pPr marL="0" indent="0">
                        <a:buFont typeface="Arial" panose="020B0604020202020204" pitchFamily="34" charset="0"/>
                        <a:buNone/>
                      </a:pPr>
                      <a:endParaRPr lang="es-MX" baseline="0" dirty="0"/>
                    </a:p>
                    <a:p>
                      <a:pPr marL="285750" indent="-285750">
                        <a:buFont typeface="Arial" panose="020B0604020202020204" pitchFamily="34" charset="0"/>
                        <a:buChar char="•"/>
                      </a:pPr>
                      <a:r>
                        <a:rPr lang="es-MX" baseline="0" dirty="0"/>
                        <a:t>Cobra sentido el tema de “la trenza”</a:t>
                      </a:r>
                    </a:p>
                  </a:txBody>
                  <a:tcPr/>
                </a:tc>
                <a:tc>
                  <a:txBody>
                    <a:bodyPr/>
                    <a:lstStyle/>
                    <a:p>
                      <a:r>
                        <a:rPr lang="es-MX" u="sng" dirty="0"/>
                        <a:t>Teresa:</a:t>
                      </a:r>
                      <a:r>
                        <a:rPr lang="es-MX" u="sng" baseline="0" dirty="0"/>
                        <a:t> </a:t>
                      </a:r>
                    </a:p>
                    <a:p>
                      <a:pPr marL="285750" indent="-285750">
                        <a:buFont typeface="Arial" panose="020B0604020202020204" pitchFamily="34" charset="0"/>
                        <a:buChar char="•"/>
                      </a:pPr>
                      <a:r>
                        <a:rPr lang="es-MX" u="sng" baseline="0" dirty="0"/>
                        <a:t>Descripción física: </a:t>
                      </a:r>
                    </a:p>
                    <a:p>
                      <a:pPr marL="0" indent="0">
                        <a:buFont typeface="Arial" panose="020B0604020202020204" pitchFamily="34" charset="0"/>
                        <a:buNone/>
                      </a:pPr>
                      <a:r>
                        <a:rPr lang="es-MX" baseline="0" dirty="0"/>
                        <a:t>“Tiene la piel color de tinaja, los ojos negros. Tenía la risa blanca. Es lacia de pelo, gorda de piernas. Era apretada de nalgas, ligera de paso, y bajo la blusa limpiecita, el temblor de sus dos pechos pintones” (p.81). </a:t>
                      </a:r>
                    </a:p>
                    <a:p>
                      <a:pPr marL="0" indent="0">
                        <a:buFont typeface="Arial" panose="020B0604020202020204" pitchFamily="34" charset="0"/>
                        <a:buNone/>
                      </a:pPr>
                      <a:endParaRPr lang="es-MX" baseline="0" dirty="0"/>
                    </a:p>
                    <a:p>
                      <a:pPr marL="0" indent="0">
                        <a:buFont typeface="Arial" panose="020B0604020202020204" pitchFamily="34" charset="0"/>
                        <a:buNone/>
                      </a:pPr>
                      <a:endParaRPr lang="es-MX" baseline="0" dirty="0"/>
                    </a:p>
                  </a:txBody>
                  <a:tcPr/>
                </a:tc>
                <a:extLst>
                  <a:ext uri="{0D108BD9-81ED-4DB2-BD59-A6C34878D82A}">
                    <a16:rowId xmlns:a16="http://schemas.microsoft.com/office/drawing/2014/main" val="3819067254"/>
                  </a:ext>
                </a:extLst>
              </a:tr>
            </a:tbl>
          </a:graphicData>
        </a:graphic>
      </p:graphicFrame>
      <p:sp>
        <p:nvSpPr>
          <p:cNvPr id="5" name="Flecha abajo 4"/>
          <p:cNvSpPr/>
          <p:nvPr/>
        </p:nvSpPr>
        <p:spPr>
          <a:xfrm>
            <a:off x="2181497" y="5497173"/>
            <a:ext cx="418011"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5"/>
          <p:cNvSpPr/>
          <p:nvPr/>
        </p:nvSpPr>
        <p:spPr>
          <a:xfrm>
            <a:off x="822960" y="6115810"/>
            <a:ext cx="2913017" cy="6265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rPr>
              <a:t>“reguero de azúcar”- “un montón de estrellas caídas”</a:t>
            </a:r>
          </a:p>
        </p:txBody>
      </p:sp>
    </p:spTree>
    <p:extLst>
      <p:ext uri="{BB962C8B-B14F-4D97-AF65-F5344CB8AC3E}">
        <p14:creationId xmlns:p14="http://schemas.microsoft.com/office/powerpoint/2010/main" val="260767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anim calcmode="lin" valueType="num">
                                      <p:cBhvr>
                                        <p:cTn id="19" dur="1000" fill="hold"/>
                                        <p:tgtEl>
                                          <p:spTgt spid="6"/>
                                        </p:tgtEl>
                                        <p:attrNameLst>
                                          <p:attrName>ppt_x</p:attrName>
                                        </p:attrNameLst>
                                      </p:cBhvr>
                                      <p:tavLst>
                                        <p:tav tm="0">
                                          <p:val>
                                            <p:strVal val="#ppt_x"/>
                                          </p:val>
                                        </p:tav>
                                        <p:tav tm="100000">
                                          <p:val>
                                            <p:strVal val="#ppt_x"/>
                                          </p:val>
                                        </p:tav>
                                      </p:tavLst>
                                    </p:anim>
                                    <p:anim calcmode="lin" valueType="num">
                                      <p:cBhvr>
                                        <p:cTn id="2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Personajes (Teresa) </a:t>
            </a: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032641305"/>
              </p:ext>
            </p:extLst>
          </p:nvPr>
        </p:nvGraphicFramePr>
        <p:xfrm>
          <a:off x="352425" y="2051050"/>
          <a:ext cx="11560176" cy="4124960"/>
        </p:xfrm>
        <a:graphic>
          <a:graphicData uri="http://schemas.openxmlformats.org/drawingml/2006/table">
            <a:tbl>
              <a:tblPr firstRow="1" bandRow="1">
                <a:tableStyleId>{5C22544A-7EE6-4342-B048-85BDC9FD1C3A}</a:tableStyleId>
              </a:tblPr>
              <a:tblGrid>
                <a:gridCol w="3853392">
                  <a:extLst>
                    <a:ext uri="{9D8B030D-6E8A-4147-A177-3AD203B41FA5}">
                      <a16:colId xmlns:a16="http://schemas.microsoft.com/office/drawing/2014/main" val="4007492932"/>
                    </a:ext>
                  </a:extLst>
                </a:gridCol>
                <a:gridCol w="3853392">
                  <a:extLst>
                    <a:ext uri="{9D8B030D-6E8A-4147-A177-3AD203B41FA5}">
                      <a16:colId xmlns:a16="http://schemas.microsoft.com/office/drawing/2014/main" val="2433693945"/>
                    </a:ext>
                  </a:extLst>
                </a:gridCol>
                <a:gridCol w="3853392">
                  <a:extLst>
                    <a:ext uri="{9D8B030D-6E8A-4147-A177-3AD203B41FA5}">
                      <a16:colId xmlns:a16="http://schemas.microsoft.com/office/drawing/2014/main" val="137602172"/>
                    </a:ext>
                  </a:extLst>
                </a:gridCol>
              </a:tblGrid>
              <a:tr h="370840">
                <a:tc>
                  <a:txBody>
                    <a:bodyPr/>
                    <a:lstStyle/>
                    <a:p>
                      <a:r>
                        <a:rPr lang="es-MX" dirty="0"/>
                        <a:t>Risa blanca </a:t>
                      </a:r>
                    </a:p>
                  </a:txBody>
                  <a:tcPr/>
                </a:tc>
                <a:tc>
                  <a:txBody>
                    <a:bodyPr/>
                    <a:lstStyle/>
                    <a:p>
                      <a:r>
                        <a:rPr lang="es-MX" dirty="0"/>
                        <a:t>Ojos negros </a:t>
                      </a:r>
                    </a:p>
                  </a:txBody>
                  <a:tcPr/>
                </a:tc>
                <a:tc>
                  <a:txBody>
                    <a:bodyPr/>
                    <a:lstStyle/>
                    <a:p>
                      <a:r>
                        <a:rPr lang="es-MX" dirty="0"/>
                        <a:t>Piel</a:t>
                      </a:r>
                      <a:r>
                        <a:rPr lang="es-MX" baseline="0" dirty="0"/>
                        <a:t> color de tinaja </a:t>
                      </a:r>
                      <a:endParaRPr lang="es-MX" dirty="0"/>
                    </a:p>
                  </a:txBody>
                  <a:tcPr/>
                </a:tc>
                <a:extLst>
                  <a:ext uri="{0D108BD9-81ED-4DB2-BD59-A6C34878D82A}">
                    <a16:rowId xmlns:a16="http://schemas.microsoft.com/office/drawing/2014/main" val="1337049199"/>
                  </a:ext>
                </a:extLst>
              </a:tr>
              <a:tr h="370840">
                <a:tc gridSpan="3">
                  <a:txBody>
                    <a:bodyPr/>
                    <a:lstStyle/>
                    <a:p>
                      <a:pPr algn="ctr"/>
                      <a:r>
                        <a:rPr lang="es-MX" dirty="0"/>
                        <a:t>Etnia </a:t>
                      </a:r>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3619830526"/>
                  </a:ext>
                </a:extLst>
              </a:tr>
              <a:tr h="370840">
                <a:tc gridSpan="3">
                  <a:txBody>
                    <a:bodyPr/>
                    <a:lstStyle/>
                    <a:p>
                      <a:pPr algn="ctr"/>
                      <a:endParaRPr lang="es-MX" dirty="0"/>
                    </a:p>
                    <a:p>
                      <a:pPr algn="ctr"/>
                      <a:endParaRPr lang="es-MX" dirty="0"/>
                    </a:p>
                    <a:p>
                      <a:pPr algn="ctr"/>
                      <a:r>
                        <a:rPr lang="es-MX" dirty="0"/>
                        <a:t>Lacia de pelo </a:t>
                      </a:r>
                    </a:p>
                    <a:p>
                      <a:pPr algn="ctr"/>
                      <a:r>
                        <a:rPr lang="es-MX" b="0" dirty="0">
                          <a:solidFill>
                            <a:srgbClr val="FF0000"/>
                          </a:solidFill>
                        </a:rPr>
                        <a:t>Apretada de nalgas </a:t>
                      </a:r>
                    </a:p>
                    <a:p>
                      <a:pPr algn="ctr"/>
                      <a:r>
                        <a:rPr lang="es-MX" b="0" dirty="0">
                          <a:solidFill>
                            <a:srgbClr val="FF0000"/>
                          </a:solidFill>
                        </a:rPr>
                        <a:t>Gorda de piernas </a:t>
                      </a:r>
                    </a:p>
                    <a:p>
                      <a:pPr algn="ctr"/>
                      <a:r>
                        <a:rPr lang="es-MX" b="0" dirty="0">
                          <a:solidFill>
                            <a:srgbClr val="FF0000"/>
                          </a:solidFill>
                        </a:rPr>
                        <a:t>Pechos pintones </a:t>
                      </a:r>
                    </a:p>
                    <a:p>
                      <a:pPr algn="ctr"/>
                      <a:endParaRPr lang="es-MX" dirty="0"/>
                    </a:p>
                    <a:p>
                      <a:pPr algn="ctr"/>
                      <a:endParaRPr lang="es-MX" dirty="0"/>
                    </a:p>
                    <a:p>
                      <a:pPr algn="ctr"/>
                      <a:endParaRPr lang="es-MX" dirty="0"/>
                    </a:p>
                    <a:p>
                      <a:pPr algn="ctr"/>
                      <a:endParaRPr lang="es-MX" dirty="0"/>
                    </a:p>
                    <a:p>
                      <a:pPr algn="ctr"/>
                      <a:endParaRPr lang="es-MX" dirty="0"/>
                    </a:p>
                    <a:p>
                      <a:pPr algn="ctr"/>
                      <a:endParaRPr lang="es-MX" dirty="0"/>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456158777"/>
                  </a:ext>
                </a:extLst>
              </a:tr>
            </a:tbl>
          </a:graphicData>
        </a:graphic>
      </p:graphicFrame>
      <p:sp>
        <p:nvSpPr>
          <p:cNvPr id="5" name="Flecha derecha 4"/>
          <p:cNvSpPr/>
          <p:nvPr/>
        </p:nvSpPr>
        <p:spPr>
          <a:xfrm>
            <a:off x="7171508" y="3532233"/>
            <a:ext cx="888274" cy="6139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Extracto 5"/>
          <p:cNvSpPr/>
          <p:nvPr/>
        </p:nvSpPr>
        <p:spPr>
          <a:xfrm>
            <a:off x="8059782" y="2948031"/>
            <a:ext cx="3108961" cy="2224860"/>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Apuntan o hacen énfasis hacia la parte sexual </a:t>
            </a:r>
          </a:p>
        </p:txBody>
      </p:sp>
    </p:spTree>
    <p:extLst>
      <p:ext uri="{BB962C8B-B14F-4D97-AF65-F5344CB8AC3E}">
        <p14:creationId xmlns:p14="http://schemas.microsoft.com/office/powerpoint/2010/main" val="495574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777240"/>
          </a:xfrm>
        </p:spPr>
        <p:txBody>
          <a:bodyPr/>
          <a:lstStyle/>
          <a:p>
            <a:r>
              <a:rPr lang="es-MX" dirty="0"/>
              <a:t>Bibliografía consultada </a:t>
            </a:r>
          </a:p>
        </p:txBody>
      </p:sp>
      <p:sp>
        <p:nvSpPr>
          <p:cNvPr id="3" name="Marcador de contenido 2"/>
          <p:cNvSpPr>
            <a:spLocks noGrp="1"/>
          </p:cNvSpPr>
          <p:nvPr>
            <p:ph idx="1"/>
          </p:nvPr>
        </p:nvSpPr>
        <p:spPr>
          <a:xfrm>
            <a:off x="209007" y="1672046"/>
            <a:ext cx="11691256" cy="4101737"/>
          </a:xfrm>
        </p:spPr>
        <p:txBody>
          <a:bodyPr/>
          <a:lstStyle/>
          <a:p>
            <a:r>
              <a:rPr lang="es-MX" dirty="0"/>
              <a:t>Camacho, J. (1977). </a:t>
            </a:r>
            <a:r>
              <a:rPr lang="es-MX" i="1" dirty="0"/>
              <a:t>El estilo en los cuentos de Salazar Herrera</a:t>
            </a:r>
            <a:r>
              <a:rPr lang="es-MX" dirty="0"/>
              <a:t>. San José: EDUCA. </a:t>
            </a:r>
          </a:p>
          <a:p>
            <a:r>
              <a:rPr lang="es-MX" dirty="0"/>
              <a:t>Ovares, Flora. (2006). “Los linderos de la pasión: Cuentos de  angustias y paisajes, de Carlos Salazar Herrera”, en </a:t>
            </a:r>
            <a:r>
              <a:rPr lang="es-MX" i="1" dirty="0"/>
              <a:t>Hipertexto</a:t>
            </a:r>
            <a:r>
              <a:rPr lang="es-MX" dirty="0"/>
              <a:t>, 3. Recuperado de </a:t>
            </a:r>
            <a:r>
              <a:rPr lang="es-MX" dirty="0">
                <a:hlinkClick r:id="rId2"/>
              </a:rPr>
              <a:t>https://www.utrgv.edu/hipertexto/_files/documents/articles/hipertexto-03/flora-ovares.pdf</a:t>
            </a:r>
            <a:r>
              <a:rPr lang="es-MX" dirty="0"/>
              <a:t> </a:t>
            </a:r>
          </a:p>
          <a:p>
            <a:r>
              <a:rPr lang="es-MX" dirty="0"/>
              <a:t>Ramírez, J. y Solano S. (2016). </a:t>
            </a:r>
            <a:r>
              <a:rPr lang="es-MX" i="1" dirty="0"/>
              <a:t>Análisis e interpretación de textos literarios</a:t>
            </a:r>
            <a:r>
              <a:rPr lang="es-MX" dirty="0"/>
              <a:t>. </a:t>
            </a:r>
          </a:p>
          <a:p>
            <a:r>
              <a:rPr lang="es-MX" dirty="0"/>
              <a:t>Salazar, C. (1974). </a:t>
            </a:r>
            <a:r>
              <a:rPr lang="es-MX" i="1" dirty="0"/>
              <a:t>Cuentos de angustias y paisajes</a:t>
            </a:r>
            <a:r>
              <a:rPr lang="es-MX" dirty="0"/>
              <a:t>. San José: Editorial Costa Rica. </a:t>
            </a:r>
          </a:p>
          <a:p>
            <a:r>
              <a:rPr lang="es-MX" dirty="0"/>
              <a:t>Salazar, C. (2013). </a:t>
            </a:r>
            <a:r>
              <a:rPr lang="es-MX" i="1" dirty="0"/>
              <a:t>Escritos inéditos</a:t>
            </a:r>
            <a:r>
              <a:rPr lang="es-MX" dirty="0"/>
              <a:t>. San José: Editorial Costa Rica. </a:t>
            </a:r>
          </a:p>
          <a:p>
            <a:endParaRPr lang="es-MX" dirty="0"/>
          </a:p>
        </p:txBody>
      </p:sp>
    </p:spTree>
    <p:extLst>
      <p:ext uri="{BB962C8B-B14F-4D97-AF65-F5344CB8AC3E}">
        <p14:creationId xmlns:p14="http://schemas.microsoft.com/office/powerpoint/2010/main" val="1603826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88814" y="306978"/>
            <a:ext cx="10018713" cy="1752599"/>
          </a:xfrm>
        </p:spPr>
        <p:txBody>
          <a:bodyPr/>
          <a:lstStyle/>
          <a:p>
            <a:r>
              <a:rPr lang="es-MX" i="1" dirty="0"/>
              <a:t>Cuentos de angustias y paisajes </a:t>
            </a:r>
            <a:r>
              <a:rPr lang="es-MX" dirty="0"/>
              <a:t>(1947) </a:t>
            </a:r>
            <a:r>
              <a:rPr lang="es-MX" i="1" dirty="0"/>
              <a:t> </a:t>
            </a:r>
          </a:p>
        </p:txBody>
      </p:sp>
      <p:pic>
        <p:nvPicPr>
          <p:cNvPr id="1026" name="Picture 2" descr="cuentos angustias y paisajes - AbeBook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859383" y="1783118"/>
            <a:ext cx="3187337" cy="4770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9487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84617" y="788326"/>
            <a:ext cx="4114800" cy="5186723"/>
          </a:xfrm>
        </p:spPr>
      </p:pic>
    </p:spTree>
    <p:extLst>
      <p:ext uri="{BB962C8B-B14F-4D97-AF65-F5344CB8AC3E}">
        <p14:creationId xmlns:p14="http://schemas.microsoft.com/office/powerpoint/2010/main" val="1589518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Fase natural </a:t>
            </a:r>
          </a:p>
        </p:txBody>
      </p:sp>
      <p:pic>
        <p:nvPicPr>
          <p:cNvPr id="4" name="Marcador de contenid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27683" y="2235926"/>
            <a:ext cx="9131968" cy="3124200"/>
          </a:xfrm>
        </p:spPr>
      </p:pic>
    </p:spTree>
    <p:extLst>
      <p:ext uri="{BB962C8B-B14F-4D97-AF65-F5344CB8AC3E}">
        <p14:creationId xmlns:p14="http://schemas.microsoft.com/office/powerpoint/2010/main" val="4284199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96389" y="404949"/>
            <a:ext cx="11006635" cy="6270171"/>
          </a:xfrm>
        </p:spPr>
        <p:txBody>
          <a:bodyPr/>
          <a:lstStyle/>
          <a:p>
            <a:pPr marL="0" indent="0">
              <a:buNone/>
            </a:pPr>
            <a:r>
              <a:rPr lang="es-MX" dirty="0"/>
              <a:t>Elección del texto: “La trenza”</a:t>
            </a:r>
          </a:p>
          <a:p>
            <a:pPr marL="0" indent="0">
              <a:buNone/>
            </a:pPr>
            <a:r>
              <a:rPr lang="es-MX" dirty="0"/>
              <a:t>Lectura del texto (Dudas léxicas y conceptuales): </a:t>
            </a:r>
          </a:p>
          <a:p>
            <a:pPr marL="0" indent="0">
              <a:buNone/>
            </a:pPr>
            <a:endParaRPr lang="es-MX" dirty="0"/>
          </a:p>
          <a:p>
            <a:pPr marL="0" indent="0">
              <a:buNone/>
            </a:pPr>
            <a:endParaRPr lang="es-MX" dirty="0"/>
          </a:p>
        </p:txBody>
      </p:sp>
      <p:graphicFrame>
        <p:nvGraphicFramePr>
          <p:cNvPr id="5" name="Tabla 4"/>
          <p:cNvGraphicFramePr>
            <a:graphicFrameLocks noGrp="1"/>
          </p:cNvGraphicFramePr>
          <p:nvPr>
            <p:extLst>
              <p:ext uri="{D42A27DB-BD31-4B8C-83A1-F6EECF244321}">
                <p14:modId xmlns:p14="http://schemas.microsoft.com/office/powerpoint/2010/main" val="2446194034"/>
              </p:ext>
            </p:extLst>
          </p:nvPr>
        </p:nvGraphicFramePr>
        <p:xfrm>
          <a:off x="1757680" y="3711060"/>
          <a:ext cx="8128000" cy="787643"/>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525441320"/>
                    </a:ext>
                  </a:extLst>
                </a:gridCol>
                <a:gridCol w="1625600">
                  <a:extLst>
                    <a:ext uri="{9D8B030D-6E8A-4147-A177-3AD203B41FA5}">
                      <a16:colId xmlns:a16="http://schemas.microsoft.com/office/drawing/2014/main" val="3363797401"/>
                    </a:ext>
                  </a:extLst>
                </a:gridCol>
                <a:gridCol w="1625600">
                  <a:extLst>
                    <a:ext uri="{9D8B030D-6E8A-4147-A177-3AD203B41FA5}">
                      <a16:colId xmlns:a16="http://schemas.microsoft.com/office/drawing/2014/main" val="1168135577"/>
                    </a:ext>
                  </a:extLst>
                </a:gridCol>
                <a:gridCol w="1625600">
                  <a:extLst>
                    <a:ext uri="{9D8B030D-6E8A-4147-A177-3AD203B41FA5}">
                      <a16:colId xmlns:a16="http://schemas.microsoft.com/office/drawing/2014/main" val="3621815837"/>
                    </a:ext>
                  </a:extLst>
                </a:gridCol>
                <a:gridCol w="1625600">
                  <a:extLst>
                    <a:ext uri="{9D8B030D-6E8A-4147-A177-3AD203B41FA5}">
                      <a16:colId xmlns:a16="http://schemas.microsoft.com/office/drawing/2014/main" val="337725241"/>
                    </a:ext>
                  </a:extLst>
                </a:gridCol>
              </a:tblGrid>
              <a:tr h="416803">
                <a:tc>
                  <a:txBody>
                    <a:bodyPr/>
                    <a:lstStyle/>
                    <a:p>
                      <a:pPr algn="ctr"/>
                      <a:r>
                        <a:rPr lang="es-MX" dirty="0"/>
                        <a:t>Pochote </a:t>
                      </a:r>
                    </a:p>
                  </a:txBody>
                  <a:tcPr/>
                </a:tc>
                <a:tc>
                  <a:txBody>
                    <a:bodyPr/>
                    <a:lstStyle/>
                    <a:p>
                      <a:pPr algn="ctr"/>
                      <a:r>
                        <a:rPr lang="es-MX" dirty="0" err="1"/>
                        <a:t>Targuá</a:t>
                      </a:r>
                      <a:r>
                        <a:rPr lang="es-MX" dirty="0"/>
                        <a:t> </a:t>
                      </a:r>
                    </a:p>
                  </a:txBody>
                  <a:tcPr/>
                </a:tc>
                <a:tc>
                  <a:txBody>
                    <a:bodyPr/>
                    <a:lstStyle/>
                    <a:p>
                      <a:pPr algn="ctr"/>
                      <a:r>
                        <a:rPr lang="es-MX" dirty="0"/>
                        <a:t>Gorgoritos </a:t>
                      </a:r>
                    </a:p>
                  </a:txBody>
                  <a:tcPr/>
                </a:tc>
                <a:tc>
                  <a:txBody>
                    <a:bodyPr/>
                    <a:lstStyle/>
                    <a:p>
                      <a:pPr algn="ctr"/>
                      <a:r>
                        <a:rPr lang="es-MX" dirty="0"/>
                        <a:t>Comadrona </a:t>
                      </a:r>
                    </a:p>
                  </a:txBody>
                  <a:tcPr/>
                </a:tc>
                <a:tc>
                  <a:txBody>
                    <a:bodyPr/>
                    <a:lstStyle/>
                    <a:p>
                      <a:pPr algn="ctr"/>
                      <a:r>
                        <a:rPr lang="es-MX" dirty="0" err="1"/>
                        <a:t>Nuque</a:t>
                      </a:r>
                      <a:r>
                        <a:rPr lang="es-MX" dirty="0"/>
                        <a:t> </a:t>
                      </a:r>
                    </a:p>
                  </a:txBody>
                  <a:tcPr/>
                </a:tc>
                <a:extLst>
                  <a:ext uri="{0D108BD9-81ED-4DB2-BD59-A6C34878D82A}">
                    <a16:rowId xmlns:a16="http://schemas.microsoft.com/office/drawing/2014/main" val="541880923"/>
                  </a:ext>
                </a:extLst>
              </a:tr>
              <a:tr h="370840">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dirty="0"/>
                    </a:p>
                  </a:txBody>
                  <a:tcPr/>
                </a:tc>
                <a:extLst>
                  <a:ext uri="{0D108BD9-81ED-4DB2-BD59-A6C34878D82A}">
                    <a16:rowId xmlns:a16="http://schemas.microsoft.com/office/drawing/2014/main" val="623929344"/>
                  </a:ext>
                </a:extLst>
              </a:tr>
            </a:tbl>
          </a:graphicData>
        </a:graphic>
      </p:graphicFrame>
    </p:spTree>
    <p:extLst>
      <p:ext uri="{BB962C8B-B14F-4D97-AF65-F5344CB8AC3E}">
        <p14:creationId xmlns:p14="http://schemas.microsoft.com/office/powerpoint/2010/main" val="3703092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8185" y="280851"/>
            <a:ext cx="10018713" cy="724989"/>
          </a:xfrm>
        </p:spPr>
        <p:txBody>
          <a:bodyPr/>
          <a:lstStyle/>
          <a:p>
            <a:r>
              <a:rPr lang="es-MX" dirty="0"/>
              <a:t>FASE DE UBICACIÓN </a:t>
            </a: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601018820"/>
              </p:ext>
            </p:extLst>
          </p:nvPr>
        </p:nvGraphicFramePr>
        <p:xfrm>
          <a:off x="457562" y="1005840"/>
          <a:ext cx="11482388" cy="6045200"/>
        </p:xfrm>
        <a:graphic>
          <a:graphicData uri="http://schemas.openxmlformats.org/drawingml/2006/table">
            <a:tbl>
              <a:tblPr firstRow="1" bandRow="1">
                <a:tableStyleId>{5C22544A-7EE6-4342-B048-85BDC9FD1C3A}</a:tableStyleId>
              </a:tblPr>
              <a:tblGrid>
                <a:gridCol w="2870597">
                  <a:extLst>
                    <a:ext uri="{9D8B030D-6E8A-4147-A177-3AD203B41FA5}">
                      <a16:colId xmlns:a16="http://schemas.microsoft.com/office/drawing/2014/main" val="2694551701"/>
                    </a:ext>
                  </a:extLst>
                </a:gridCol>
                <a:gridCol w="2870597">
                  <a:extLst>
                    <a:ext uri="{9D8B030D-6E8A-4147-A177-3AD203B41FA5}">
                      <a16:colId xmlns:a16="http://schemas.microsoft.com/office/drawing/2014/main" val="3580571605"/>
                    </a:ext>
                  </a:extLst>
                </a:gridCol>
                <a:gridCol w="2870597">
                  <a:extLst>
                    <a:ext uri="{9D8B030D-6E8A-4147-A177-3AD203B41FA5}">
                      <a16:colId xmlns:a16="http://schemas.microsoft.com/office/drawing/2014/main" val="2901612141"/>
                    </a:ext>
                  </a:extLst>
                </a:gridCol>
                <a:gridCol w="2870597">
                  <a:extLst>
                    <a:ext uri="{9D8B030D-6E8A-4147-A177-3AD203B41FA5}">
                      <a16:colId xmlns:a16="http://schemas.microsoft.com/office/drawing/2014/main" val="1425498965"/>
                    </a:ext>
                  </a:extLst>
                </a:gridCol>
              </a:tblGrid>
              <a:tr h="370840">
                <a:tc>
                  <a:txBody>
                    <a:bodyPr/>
                    <a:lstStyle/>
                    <a:p>
                      <a:pPr algn="ctr"/>
                      <a:r>
                        <a:rPr lang="es-MX" dirty="0">
                          <a:solidFill>
                            <a:srgbClr val="FF0000"/>
                          </a:solidFill>
                        </a:rPr>
                        <a:t>Fuentes </a:t>
                      </a:r>
                    </a:p>
                  </a:txBody>
                  <a:tcPr/>
                </a:tc>
                <a:tc>
                  <a:txBody>
                    <a:bodyPr/>
                    <a:lstStyle/>
                    <a:p>
                      <a:pPr algn="ctr"/>
                      <a:r>
                        <a:rPr lang="es-MX" dirty="0">
                          <a:solidFill>
                            <a:srgbClr val="FF0000"/>
                          </a:solidFill>
                        </a:rPr>
                        <a:t>Autor </a:t>
                      </a:r>
                    </a:p>
                  </a:txBody>
                  <a:tcPr/>
                </a:tc>
                <a:tc>
                  <a:txBody>
                    <a:bodyPr/>
                    <a:lstStyle/>
                    <a:p>
                      <a:pPr algn="ctr"/>
                      <a:r>
                        <a:rPr lang="es-MX" dirty="0">
                          <a:solidFill>
                            <a:srgbClr val="FF0000"/>
                          </a:solidFill>
                        </a:rPr>
                        <a:t>Su obra </a:t>
                      </a:r>
                    </a:p>
                  </a:txBody>
                  <a:tcPr/>
                </a:tc>
                <a:tc>
                  <a:txBody>
                    <a:bodyPr/>
                    <a:lstStyle/>
                    <a:p>
                      <a:pPr algn="ctr"/>
                      <a:r>
                        <a:rPr lang="es-MX" dirty="0">
                          <a:solidFill>
                            <a:srgbClr val="FF0000"/>
                          </a:solidFill>
                        </a:rPr>
                        <a:t>El texto </a:t>
                      </a:r>
                    </a:p>
                  </a:txBody>
                  <a:tcPr/>
                </a:tc>
                <a:extLst>
                  <a:ext uri="{0D108BD9-81ED-4DB2-BD59-A6C34878D82A}">
                    <a16:rowId xmlns:a16="http://schemas.microsoft.com/office/drawing/2014/main" val="1964622005"/>
                  </a:ext>
                </a:extLst>
              </a:tr>
              <a:tr h="370840">
                <a:tc>
                  <a:txBody>
                    <a:bodyPr/>
                    <a:lstStyle/>
                    <a:p>
                      <a:pPr marL="342900" indent="-342900">
                        <a:buAutoNum type="arabicPeriod"/>
                      </a:pPr>
                      <a:r>
                        <a:rPr lang="es-MX" i="1" baseline="0" dirty="0"/>
                        <a:t>Lilia Ramos, “Carlos Salazar, verdadero artífice de las letras” (1964)= quien se refiere, sobre todo, al paisaje y su descripción en los relatos. </a:t>
                      </a:r>
                    </a:p>
                    <a:p>
                      <a:pPr marL="0" indent="0">
                        <a:buNone/>
                      </a:pPr>
                      <a:endParaRPr lang="es-MX" i="1" baseline="0" dirty="0"/>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es-MX" baseline="0" dirty="0"/>
                        <a:t>Jorge Andrés Camacho, </a:t>
                      </a:r>
                      <a:r>
                        <a:rPr lang="es-MX" i="1" baseline="0" dirty="0"/>
                        <a:t>El estilo en los cuentos de Salazar Herrera (1977)= aborda el estilo de los relatos como el lenguaje, la ironía, visión impresionista, la sugerencia…  </a:t>
                      </a:r>
                    </a:p>
                    <a:p>
                      <a:pPr marL="342900" indent="-342900">
                        <a:buAutoNum type="arabicPeriod"/>
                      </a:pPr>
                      <a:endParaRPr lang="es-MX" i="1" dirty="0"/>
                    </a:p>
                    <a:p>
                      <a:endParaRPr lang="es-MX" dirty="0"/>
                    </a:p>
                  </a:txBody>
                  <a:tcPr/>
                </a:tc>
                <a:tc>
                  <a:txBody>
                    <a:bodyPr/>
                    <a:lstStyle/>
                    <a:p>
                      <a:r>
                        <a:rPr lang="es-MX" dirty="0"/>
                        <a:t>Carlos Salazar Herrera (1906-1980).</a:t>
                      </a:r>
                      <a:r>
                        <a:rPr lang="es-MX" baseline="0" dirty="0"/>
                        <a:t> </a:t>
                      </a:r>
                      <a:r>
                        <a:rPr lang="es-MX" dirty="0"/>
                        <a:t>Seudónimo</a:t>
                      </a:r>
                      <a:r>
                        <a:rPr lang="es-MX" baseline="0" dirty="0"/>
                        <a:t>: Pedro Porras. </a:t>
                      </a:r>
                    </a:p>
                    <a:p>
                      <a:r>
                        <a:rPr lang="es-MX" baseline="0" dirty="0"/>
                        <a:t>Ideología: </a:t>
                      </a:r>
                    </a:p>
                    <a:p>
                      <a:endParaRPr lang="es-MX" baseline="0" dirty="0"/>
                    </a:p>
                    <a:p>
                      <a:r>
                        <a:rPr lang="es-MX" baseline="0" dirty="0"/>
                        <a:t>Dedicado a la escritura y las artes (pintor, escritor, grabador, ebanista, poeta). </a:t>
                      </a:r>
                    </a:p>
                    <a:p>
                      <a:endParaRPr lang="es-MX" baseline="0" dirty="0"/>
                    </a:p>
                    <a:p>
                      <a:r>
                        <a:rPr lang="es-MX" baseline="0" dirty="0"/>
                        <a:t>Generación del 40 ubicado en esta por Abelardo Bonilla: Repertorio Americano. </a:t>
                      </a:r>
                    </a:p>
                    <a:p>
                      <a:endParaRPr lang="es-MX" baseline="0" dirty="0"/>
                    </a:p>
                    <a:p>
                      <a:r>
                        <a:rPr lang="es-MX" baseline="0" dirty="0"/>
                        <a:t>Época: los años 40. Se dieron reformas en el ámbito nacional. </a:t>
                      </a:r>
                    </a:p>
                    <a:p>
                      <a:endParaRPr lang="es-MX" baseline="0" dirty="0"/>
                    </a:p>
                    <a:p>
                      <a:r>
                        <a:rPr lang="es-MX" baseline="0" dirty="0"/>
                        <a:t>Estética: realismo. </a:t>
                      </a:r>
                      <a:endParaRPr lang="es-MX" dirty="0"/>
                    </a:p>
                  </a:txBody>
                  <a:tcPr/>
                </a:tc>
                <a:tc>
                  <a:txBody>
                    <a:bodyPr/>
                    <a:lstStyle/>
                    <a:p>
                      <a:pPr marL="342900" indent="-342900">
                        <a:buAutoNum type="arabicPeriod"/>
                      </a:pPr>
                      <a:r>
                        <a:rPr lang="es-MX" i="1" baseline="0" dirty="0"/>
                        <a:t>Cuentos de angustias y paisajes </a:t>
                      </a:r>
                      <a:r>
                        <a:rPr lang="es-MX" baseline="0" dirty="0"/>
                        <a:t>(1947). </a:t>
                      </a:r>
                    </a:p>
                    <a:p>
                      <a:pPr marL="0" indent="0">
                        <a:buNone/>
                      </a:pPr>
                      <a:endParaRPr lang="es-MX" baseline="0" dirty="0"/>
                    </a:p>
                    <a:p>
                      <a:pPr marL="342900" indent="-342900">
                        <a:buAutoNum type="arabicPeriod"/>
                      </a:pPr>
                      <a:r>
                        <a:rPr lang="es-MX" i="1" baseline="0" dirty="0"/>
                        <a:t>De amor, celos y muerte: Tres cuentos (1965). </a:t>
                      </a:r>
                    </a:p>
                    <a:p>
                      <a:pPr marL="0" indent="0">
                        <a:buNone/>
                      </a:pPr>
                      <a:endParaRPr lang="es-MX" i="1" baseline="0" dirty="0"/>
                    </a:p>
                    <a:p>
                      <a:pPr marL="0" indent="0">
                        <a:buNone/>
                      </a:pPr>
                      <a:r>
                        <a:rPr lang="es-MX" baseline="0" dirty="0"/>
                        <a:t>Se dedicó también a la escritura de poesía (algunos sonetos), artículos y una pieza dramática. </a:t>
                      </a:r>
                      <a:endParaRPr lang="es-MX" dirty="0"/>
                    </a:p>
                  </a:txBody>
                  <a:tcPr/>
                </a:tc>
                <a:tc>
                  <a:txBody>
                    <a:bodyPr/>
                    <a:lstStyle/>
                    <a:p>
                      <a:r>
                        <a:rPr lang="es-MX" dirty="0"/>
                        <a:t>“La trenza” (cuento) </a:t>
                      </a:r>
                    </a:p>
                    <a:p>
                      <a:endParaRPr lang="es-MX" dirty="0"/>
                    </a:p>
                    <a:p>
                      <a:r>
                        <a:rPr lang="es-MX" dirty="0"/>
                        <a:t>¿Qué</a:t>
                      </a:r>
                      <a:r>
                        <a:rPr lang="es-MX" baseline="0" dirty="0"/>
                        <a:t> se ha dicho del texto? </a:t>
                      </a:r>
                    </a:p>
                    <a:p>
                      <a:endParaRPr lang="es-MX" baseline="0" dirty="0"/>
                    </a:p>
                    <a:p>
                      <a:r>
                        <a:rPr lang="es-MX" baseline="0" dirty="0"/>
                        <a:t>1. Flora Ovares, “Los linderos de la pasión: Cuentos de  angustias y paisajes, de Carlos Salazar Herrera”: </a:t>
                      </a:r>
                    </a:p>
                    <a:p>
                      <a:r>
                        <a:rPr lang="es-MX" baseline="0" dirty="0"/>
                        <a:t>En «La trenza», la mención a "un montón de estrellas caídas" (p.136) alude a la pérdida de la virginidad y la alegría de la joven Teresa. </a:t>
                      </a:r>
                    </a:p>
                    <a:p>
                      <a:endParaRPr lang="es-MX" baseline="0" dirty="0"/>
                    </a:p>
                    <a:p>
                      <a:r>
                        <a:rPr lang="es-MX" baseline="0" dirty="0"/>
                        <a:t>Camacho (1977): en “La trenza” y otros relatos=pasividad y silencio. </a:t>
                      </a:r>
                      <a:endParaRPr lang="es-MX" dirty="0"/>
                    </a:p>
                  </a:txBody>
                  <a:tcPr/>
                </a:tc>
                <a:extLst>
                  <a:ext uri="{0D108BD9-81ED-4DB2-BD59-A6C34878D82A}">
                    <a16:rowId xmlns:a16="http://schemas.microsoft.com/office/drawing/2014/main" val="1824352778"/>
                  </a:ext>
                </a:extLst>
              </a:tr>
              <a:tr h="370840">
                <a:tc>
                  <a:txBody>
                    <a:bodyPr/>
                    <a:lstStyle/>
                    <a:p>
                      <a:endParaRPr lang="es-MX" dirty="0"/>
                    </a:p>
                  </a:txBody>
                  <a:tcPr/>
                </a:tc>
                <a:tc>
                  <a:txBody>
                    <a:bodyPr/>
                    <a:lstStyle/>
                    <a:p>
                      <a:endParaRPr lang="es-MX" dirty="0"/>
                    </a:p>
                  </a:txBody>
                  <a:tcPr/>
                </a:tc>
                <a:tc>
                  <a:txBody>
                    <a:bodyPr/>
                    <a:lstStyle/>
                    <a:p>
                      <a:pPr marL="0" indent="0">
                        <a:buNone/>
                      </a:pPr>
                      <a:endParaRPr lang="es-MX" dirty="0"/>
                    </a:p>
                  </a:txBody>
                  <a:tcPr/>
                </a:tc>
                <a:tc>
                  <a:txBody>
                    <a:bodyPr/>
                    <a:lstStyle/>
                    <a:p>
                      <a:endParaRPr lang="es-MX" dirty="0"/>
                    </a:p>
                  </a:txBody>
                  <a:tcPr/>
                </a:tc>
                <a:extLst>
                  <a:ext uri="{0D108BD9-81ED-4DB2-BD59-A6C34878D82A}">
                    <a16:rowId xmlns:a16="http://schemas.microsoft.com/office/drawing/2014/main" val="222815473"/>
                  </a:ext>
                </a:extLst>
              </a:tr>
            </a:tbl>
          </a:graphicData>
        </a:graphic>
      </p:graphicFrame>
    </p:spTree>
    <p:extLst>
      <p:ext uri="{BB962C8B-B14F-4D97-AF65-F5344CB8AC3E}">
        <p14:creationId xmlns:p14="http://schemas.microsoft.com/office/powerpoint/2010/main" val="429217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222070"/>
            <a:ext cx="10018713" cy="1214844"/>
          </a:xfrm>
        </p:spPr>
        <p:txBody>
          <a:bodyPr>
            <a:normAutofit fontScale="90000"/>
          </a:bodyPr>
          <a:lstStyle/>
          <a:p>
            <a:r>
              <a:rPr lang="es-MX" dirty="0"/>
              <a:t>FASE ANALÍTICA</a:t>
            </a:r>
            <a:br>
              <a:rPr lang="es-MX" dirty="0"/>
            </a:br>
            <a:r>
              <a:rPr lang="es-MX" dirty="0"/>
              <a:t>“La trenza” </a:t>
            </a:r>
          </a:p>
        </p:txBody>
      </p:sp>
      <p:sp>
        <p:nvSpPr>
          <p:cNvPr id="3" name="Marcador de contenido 2"/>
          <p:cNvSpPr>
            <a:spLocks noGrp="1"/>
          </p:cNvSpPr>
          <p:nvPr>
            <p:ph idx="1"/>
          </p:nvPr>
        </p:nvSpPr>
        <p:spPr>
          <a:xfrm>
            <a:off x="287383" y="1436914"/>
            <a:ext cx="11743509" cy="5172892"/>
          </a:xfrm>
        </p:spPr>
        <p:txBody>
          <a:bodyPr/>
          <a:lstStyle/>
          <a:p>
            <a:pPr marL="457200" indent="-457200">
              <a:buAutoNum type="arabicPeriod"/>
            </a:pPr>
            <a:r>
              <a:rPr lang="es-MX" dirty="0" err="1"/>
              <a:t>Paratexto</a:t>
            </a:r>
            <a:r>
              <a:rPr lang="es-MX" dirty="0"/>
              <a:t> verbal (hipótesis o conjeturas)</a:t>
            </a:r>
          </a:p>
          <a:p>
            <a:pPr marL="0" indent="0">
              <a:buNone/>
            </a:pPr>
            <a:endParaRPr lang="es-MX" dirty="0"/>
          </a:p>
          <a:p>
            <a:pPr marL="0" indent="0">
              <a:buNone/>
            </a:pPr>
            <a:r>
              <a:rPr lang="es-MX" dirty="0">
                <a:solidFill>
                  <a:srgbClr val="FF0000"/>
                </a:solidFill>
              </a:rPr>
              <a:t>Nivel sintáctico: </a:t>
            </a:r>
            <a:r>
              <a:rPr lang="es-MX" dirty="0"/>
              <a:t>título de corte nominal (artículo +sustantivo). Convencional. </a:t>
            </a:r>
          </a:p>
          <a:p>
            <a:pPr marL="0" indent="0">
              <a:buNone/>
            </a:pPr>
            <a:r>
              <a:rPr lang="es-MX" dirty="0"/>
              <a:t>Cuestión metonímica (la parte por el todo, supremacía de la parte por el todo). </a:t>
            </a:r>
          </a:p>
          <a:p>
            <a:pPr marL="0" indent="0">
              <a:buNone/>
            </a:pPr>
            <a:endParaRPr lang="es-MX" dirty="0"/>
          </a:p>
          <a:p>
            <a:pPr marL="0" indent="0">
              <a:buNone/>
            </a:pPr>
            <a:r>
              <a:rPr lang="es-MX" dirty="0">
                <a:solidFill>
                  <a:srgbClr val="FF0000"/>
                </a:solidFill>
              </a:rPr>
              <a:t>Nivel semántico: </a:t>
            </a:r>
            <a:r>
              <a:rPr lang="es-MX" dirty="0"/>
              <a:t>“la trenza” (exaltación de lo femenino, expresión de ciertas etnias).  </a:t>
            </a:r>
          </a:p>
          <a:p>
            <a:pPr marL="0" indent="0">
              <a:buNone/>
            </a:pPr>
            <a:endParaRPr lang="es-MX" dirty="0"/>
          </a:p>
          <a:p>
            <a:pPr marL="0" indent="0">
              <a:buNone/>
            </a:pPr>
            <a:r>
              <a:rPr lang="es-MX" dirty="0">
                <a:solidFill>
                  <a:srgbClr val="FF0000"/>
                </a:solidFill>
              </a:rPr>
              <a:t>Nivel pragmático: </a:t>
            </a:r>
            <a:r>
              <a:rPr lang="es-MX" dirty="0"/>
              <a:t>acercamiento a un ámbito cotidiano, a lo estético (moda).  </a:t>
            </a:r>
          </a:p>
        </p:txBody>
      </p:sp>
    </p:spTree>
    <p:extLst>
      <p:ext uri="{BB962C8B-B14F-4D97-AF65-F5344CB8AC3E}">
        <p14:creationId xmlns:p14="http://schemas.microsoft.com/office/powerpoint/2010/main" val="75715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additive="base">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 calcmode="lin" valueType="num">
                                      <p:cBhvr additive="base">
                                        <p:cTn id="2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1000"/>
                                        <p:tgtEl>
                                          <p:spTgt spid="3">
                                            <p:txEl>
                                              <p:pRg st="7" end="7"/>
                                            </p:txEl>
                                          </p:spTgt>
                                        </p:tgtEl>
                                      </p:cBhvr>
                                    </p:animEffect>
                                    <p:anim calcmode="lin" valueType="num">
                                      <p:cBhvr>
                                        <p:cTn id="3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452176"/>
            <a:ext cx="10018713" cy="1030458"/>
          </a:xfrm>
        </p:spPr>
        <p:txBody>
          <a:bodyPr/>
          <a:lstStyle/>
          <a:p>
            <a:r>
              <a:rPr lang="es-MX" dirty="0" err="1"/>
              <a:t>Cotexto</a:t>
            </a:r>
            <a:endParaRPr lang="es-MX" dirty="0"/>
          </a:p>
        </p:txBody>
      </p:sp>
      <p:sp>
        <p:nvSpPr>
          <p:cNvPr id="3" name="Marcador de contenido 2"/>
          <p:cNvSpPr>
            <a:spLocks noGrp="1"/>
          </p:cNvSpPr>
          <p:nvPr>
            <p:ph idx="1"/>
          </p:nvPr>
        </p:nvSpPr>
        <p:spPr>
          <a:xfrm>
            <a:off x="248194" y="1907177"/>
            <a:ext cx="11534503" cy="4611189"/>
          </a:xfrm>
        </p:spPr>
        <p:txBody>
          <a:bodyPr/>
          <a:lstStyle/>
          <a:p>
            <a:pPr marL="0" indent="0">
              <a:buNone/>
            </a:pPr>
            <a:endParaRPr lang="es-MX" dirty="0"/>
          </a:p>
        </p:txBody>
      </p:sp>
      <p:sp>
        <p:nvSpPr>
          <p:cNvPr id="4" name="Estrella de 7 puntas 3"/>
          <p:cNvSpPr/>
          <p:nvPr/>
        </p:nvSpPr>
        <p:spPr>
          <a:xfrm>
            <a:off x="503131" y="2191043"/>
            <a:ext cx="2978332" cy="2677886"/>
          </a:xfrm>
          <a:prstGeom prst="star7">
            <a:avLst>
              <a:gd name="adj" fmla="val 46085"/>
              <a:gd name="hf" fmla="val 102572"/>
              <a:gd name="vf" fmla="val 105210"/>
            </a:avLst>
          </a:prstGeom>
          <a:blipFill>
            <a:blip r:embed="rId2"/>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Elipse 4"/>
          <p:cNvSpPr/>
          <p:nvPr/>
        </p:nvSpPr>
        <p:spPr>
          <a:xfrm>
            <a:off x="3736399" y="2191043"/>
            <a:ext cx="2757268" cy="10550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Personajes</a:t>
            </a:r>
          </a:p>
        </p:txBody>
      </p:sp>
      <p:sp>
        <p:nvSpPr>
          <p:cNvPr id="6" name="Rectángulo 5"/>
          <p:cNvSpPr/>
          <p:nvPr/>
        </p:nvSpPr>
        <p:spPr>
          <a:xfrm>
            <a:off x="7596554" y="2574388"/>
            <a:ext cx="3906470" cy="32355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El criterio es el de personajes, pues Teresa sufre un cambio, una evolución. De un estado de alegría casi perpetua se enrumba hacia una conducta de ensimismamiento (ya no canta ni tararea, ni ríe). Ahora solo hay un “susto que duraba muchos días”. </a:t>
            </a:r>
          </a:p>
        </p:txBody>
      </p:sp>
    </p:spTree>
    <p:extLst>
      <p:ext uri="{BB962C8B-B14F-4D97-AF65-F5344CB8AC3E}">
        <p14:creationId xmlns:p14="http://schemas.microsoft.com/office/powerpoint/2010/main" val="3908245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¿Podría ser el criterio temporal el que rige la estructura? </a:t>
            </a: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412812659"/>
              </p:ext>
            </p:extLst>
          </p:nvPr>
        </p:nvGraphicFramePr>
        <p:xfrm>
          <a:off x="604838" y="2666999"/>
          <a:ext cx="11366500" cy="3944815"/>
        </p:xfrm>
        <a:graphic>
          <a:graphicData uri="http://schemas.openxmlformats.org/drawingml/2006/table">
            <a:tbl>
              <a:tblPr firstRow="1" bandRow="1">
                <a:tableStyleId>{5C22544A-7EE6-4342-B048-85BDC9FD1C3A}</a:tableStyleId>
              </a:tblPr>
              <a:tblGrid>
                <a:gridCol w="5683250">
                  <a:extLst>
                    <a:ext uri="{9D8B030D-6E8A-4147-A177-3AD203B41FA5}">
                      <a16:colId xmlns:a16="http://schemas.microsoft.com/office/drawing/2014/main" val="1364330674"/>
                    </a:ext>
                  </a:extLst>
                </a:gridCol>
                <a:gridCol w="5683250">
                  <a:extLst>
                    <a:ext uri="{9D8B030D-6E8A-4147-A177-3AD203B41FA5}">
                      <a16:colId xmlns:a16="http://schemas.microsoft.com/office/drawing/2014/main" val="277796954"/>
                    </a:ext>
                  </a:extLst>
                </a:gridCol>
              </a:tblGrid>
              <a:tr h="389677">
                <a:tc>
                  <a:txBody>
                    <a:bodyPr/>
                    <a:lstStyle/>
                    <a:p>
                      <a:pPr algn="ctr"/>
                      <a:r>
                        <a:rPr lang="es-MX" dirty="0"/>
                        <a:t>Antes (positivo) </a:t>
                      </a:r>
                    </a:p>
                  </a:txBody>
                  <a:tcPr/>
                </a:tc>
                <a:tc>
                  <a:txBody>
                    <a:bodyPr/>
                    <a:lstStyle/>
                    <a:p>
                      <a:pPr algn="ctr"/>
                      <a:r>
                        <a:rPr lang="es-MX" dirty="0"/>
                        <a:t>Después</a:t>
                      </a:r>
                      <a:r>
                        <a:rPr lang="es-MX" baseline="0" dirty="0"/>
                        <a:t> (negativo) </a:t>
                      </a:r>
                      <a:endParaRPr lang="es-MX" dirty="0"/>
                    </a:p>
                  </a:txBody>
                  <a:tcPr/>
                </a:tc>
                <a:extLst>
                  <a:ext uri="{0D108BD9-81ED-4DB2-BD59-A6C34878D82A}">
                    <a16:rowId xmlns:a16="http://schemas.microsoft.com/office/drawing/2014/main" val="1806608368"/>
                  </a:ext>
                </a:extLst>
              </a:tr>
              <a:tr h="3555138">
                <a:tc>
                  <a:txBody>
                    <a:bodyPr/>
                    <a:lstStyle/>
                    <a:p>
                      <a:r>
                        <a:rPr lang="es-MX" dirty="0"/>
                        <a:t>Alegría</a:t>
                      </a:r>
                      <a:r>
                        <a:rPr lang="es-MX" baseline="0" dirty="0"/>
                        <a:t>: Teresa cantaba, reía, tarareaba </a:t>
                      </a:r>
                    </a:p>
                    <a:p>
                      <a:endParaRPr lang="es-MX" baseline="0" dirty="0"/>
                    </a:p>
                    <a:p>
                      <a:endParaRPr lang="es-MX" dirty="0"/>
                    </a:p>
                    <a:p>
                      <a:endParaRPr lang="es-MX" dirty="0"/>
                    </a:p>
                    <a:p>
                      <a:endParaRPr lang="es-MX" dirty="0"/>
                    </a:p>
                    <a:p>
                      <a:endParaRPr lang="es-MX" dirty="0"/>
                    </a:p>
                    <a:p>
                      <a:endParaRPr lang="es-MX" dirty="0"/>
                    </a:p>
                    <a:p>
                      <a:endParaRPr lang="es-MX" dirty="0"/>
                    </a:p>
                    <a:p>
                      <a:endParaRPr lang="es-MX" dirty="0"/>
                    </a:p>
                    <a:p>
                      <a:endParaRPr lang="es-MX" dirty="0"/>
                    </a:p>
                    <a:p>
                      <a:endParaRPr lang="es-MX" dirty="0"/>
                    </a:p>
                    <a:p>
                      <a:endParaRPr lang="es-MX" dirty="0"/>
                    </a:p>
                  </a:txBody>
                  <a:tcPr/>
                </a:tc>
                <a:tc>
                  <a:txBody>
                    <a:bodyPr/>
                    <a:lstStyle/>
                    <a:p>
                      <a:r>
                        <a:rPr lang="es-MX" dirty="0"/>
                        <a:t>Marcado por</a:t>
                      </a:r>
                      <a:r>
                        <a:rPr lang="es-MX" baseline="0" dirty="0"/>
                        <a:t> la marca temporal, encabezada por la adversativa: “Pero una vez”. </a:t>
                      </a:r>
                    </a:p>
                    <a:p>
                      <a:endParaRPr lang="es-MX" dirty="0"/>
                    </a:p>
                    <a:p>
                      <a:r>
                        <a:rPr lang="es-MX" dirty="0"/>
                        <a:t>Caracterizado por un estado de extrañeza</a:t>
                      </a:r>
                      <a:r>
                        <a:rPr lang="es-MX" baseline="0" dirty="0"/>
                        <a:t> experimentado por Teresa: “Sentía algo extraño (…) Era… como un susto”. </a:t>
                      </a:r>
                    </a:p>
                    <a:p>
                      <a:endParaRPr lang="es-MX" dirty="0"/>
                    </a:p>
                  </a:txBody>
                  <a:tcPr/>
                </a:tc>
                <a:extLst>
                  <a:ext uri="{0D108BD9-81ED-4DB2-BD59-A6C34878D82A}">
                    <a16:rowId xmlns:a16="http://schemas.microsoft.com/office/drawing/2014/main" val="1466722192"/>
                  </a:ext>
                </a:extLst>
              </a:tr>
            </a:tbl>
          </a:graphicData>
        </a:graphic>
      </p:graphicFrame>
      <p:pic>
        <p:nvPicPr>
          <p:cNvPr id="5" name="Imagen 4"/>
          <p:cNvPicPr>
            <a:picLocks noChangeAspect="1"/>
          </p:cNvPicPr>
          <p:nvPr/>
        </p:nvPicPr>
        <p:blipFill>
          <a:blip r:embed="rId2"/>
          <a:stretch>
            <a:fillRect/>
          </a:stretch>
        </p:blipFill>
        <p:spPr>
          <a:xfrm>
            <a:off x="1913206" y="3563804"/>
            <a:ext cx="1659181" cy="2416283"/>
          </a:xfrm>
          <a:prstGeom prst="rect">
            <a:avLst/>
          </a:prstGeom>
        </p:spPr>
      </p:pic>
      <p:pic>
        <p:nvPicPr>
          <p:cNvPr id="6" name="Imagen 5"/>
          <p:cNvPicPr>
            <a:picLocks noChangeAspect="1"/>
          </p:cNvPicPr>
          <p:nvPr/>
        </p:nvPicPr>
        <p:blipFill>
          <a:blip r:embed="rId3"/>
          <a:stretch>
            <a:fillRect/>
          </a:stretch>
        </p:blipFill>
        <p:spPr>
          <a:xfrm>
            <a:off x="8499523" y="4518294"/>
            <a:ext cx="1455347" cy="2093520"/>
          </a:xfrm>
          <a:prstGeom prst="rect">
            <a:avLst/>
          </a:prstGeom>
        </p:spPr>
      </p:pic>
    </p:spTree>
    <p:extLst>
      <p:ext uri="{BB962C8B-B14F-4D97-AF65-F5344CB8AC3E}">
        <p14:creationId xmlns:p14="http://schemas.microsoft.com/office/powerpoint/2010/main" val="22268208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428</TotalTime>
  <Words>837</Words>
  <Application>Microsoft Office PowerPoint</Application>
  <PresentationFormat>Panorámica</PresentationFormat>
  <Paragraphs>129</Paragraphs>
  <Slides>12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Corbel</vt:lpstr>
      <vt:lpstr>Wingdings</vt:lpstr>
      <vt:lpstr>Parallax</vt:lpstr>
      <vt:lpstr>Análisis literario del relato “La trenza” </vt:lpstr>
      <vt:lpstr>Cuentos de angustias y paisajes (1947)  </vt:lpstr>
      <vt:lpstr>Presentación de PowerPoint</vt:lpstr>
      <vt:lpstr>Fase natural </vt:lpstr>
      <vt:lpstr>Presentación de PowerPoint</vt:lpstr>
      <vt:lpstr>FASE DE UBICACIÓN </vt:lpstr>
      <vt:lpstr>FASE ANALÍTICA “La trenza” </vt:lpstr>
      <vt:lpstr>Cotexto</vt:lpstr>
      <vt:lpstr>¿Podría ser el criterio temporal el que rige la estructura? </vt:lpstr>
      <vt:lpstr>Mundo representado </vt:lpstr>
      <vt:lpstr>Personajes (Teresa) </vt:lpstr>
      <vt:lpstr>Bibliografía consultada </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Análisis literario del relato “La trenza”</dc:title>
  <dc:creator>pc</dc:creator>
  <cp:lastModifiedBy>Randall Castro Madrigal</cp:lastModifiedBy>
  <cp:revision>117</cp:revision>
  <dcterms:created xsi:type="dcterms:W3CDTF">2020-05-18T22:02:57Z</dcterms:created>
  <dcterms:modified xsi:type="dcterms:W3CDTF">2020-05-20T20:25:36Z</dcterms:modified>
</cp:coreProperties>
</file>