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85" r:id="rId3"/>
    <p:sldId id="266" r:id="rId4"/>
    <p:sldId id="267" r:id="rId5"/>
    <p:sldId id="297" r:id="rId6"/>
    <p:sldId id="259" r:id="rId7"/>
    <p:sldId id="286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e Espinoza Villalobos" initials="DEV" lastIdx="21" clrIdx="0">
    <p:extLst>
      <p:ext uri="{19B8F6BF-5375-455C-9EA6-DF929625EA0E}">
        <p15:presenceInfo xmlns:p15="http://schemas.microsoft.com/office/powerpoint/2012/main" userId="Danae Espinoza Villalobos" providerId="None"/>
      </p:ext>
    </p:extLst>
  </p:cmAuthor>
  <p:cmAuthor id="2" name="Maria Alexandra Ulate Espinoza" initials="MAUE" lastIdx="1" clrIdx="1">
    <p:extLst>
      <p:ext uri="{19B8F6BF-5375-455C-9EA6-DF929625EA0E}">
        <p15:presenceInfo xmlns:p15="http://schemas.microsoft.com/office/powerpoint/2012/main" userId="S-1-5-21-4220645295-799019757-2532917102-54043" providerId="AD"/>
      </p:ext>
    </p:extLst>
  </p:cmAuthor>
  <p:cmAuthor id="3" name="Viviana Esquivel Vega" initials="VEV" lastIdx="1" clrIdx="2">
    <p:extLst>
      <p:ext uri="{19B8F6BF-5375-455C-9EA6-DF929625EA0E}">
        <p15:presenceInfo xmlns:p15="http://schemas.microsoft.com/office/powerpoint/2012/main" userId="S::viviana.esquivel.vega@mep.go.cr::6144ad7a-b44c-498d-80cb-1f49018d23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4F7"/>
    <a:srgbClr val="4CB6E6"/>
    <a:srgbClr val="43BEB9"/>
    <a:srgbClr val="70AD47"/>
    <a:srgbClr val="45B663"/>
    <a:srgbClr val="43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343" autoAdjust="0"/>
  </p:normalViewPr>
  <p:slideViewPr>
    <p:cSldViewPr snapToGrid="0">
      <p:cViewPr varScale="1">
        <p:scale>
          <a:sx n="80" d="100"/>
          <a:sy n="80" d="100"/>
        </p:scale>
        <p:origin x="2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0EF41-73CC-4C52-B745-19008531CB88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4E18A1-FAC8-4404-BCEF-B64617A609CD}">
      <dgm:prSet phldrT="[Texto]"/>
      <dgm:spPr/>
      <dgm:t>
        <a:bodyPr/>
        <a:lstStyle/>
        <a:p>
          <a:pPr algn="l"/>
          <a:r>
            <a:rPr lang="es-CR" dirty="0"/>
            <a:t>Material reciclado</a:t>
          </a:r>
        </a:p>
      </dgm:t>
    </dgm:pt>
    <dgm:pt modelId="{787631A2-C7BF-4738-9FAE-65101FB5B564}" type="parTrans" cxnId="{CCAF91C4-E379-4DC8-8DED-8023F637CAFD}">
      <dgm:prSet/>
      <dgm:spPr/>
      <dgm:t>
        <a:bodyPr/>
        <a:lstStyle/>
        <a:p>
          <a:endParaRPr lang="es-CR"/>
        </a:p>
      </dgm:t>
    </dgm:pt>
    <dgm:pt modelId="{2C0E484A-DAFF-44D6-97E1-B78A7E20FA76}" type="sibTrans" cxnId="{CCAF91C4-E379-4DC8-8DED-8023F637CAFD}">
      <dgm:prSet/>
      <dgm:spPr/>
      <dgm:t>
        <a:bodyPr/>
        <a:lstStyle/>
        <a:p>
          <a:endParaRPr lang="es-CR"/>
        </a:p>
      </dgm:t>
    </dgm:pt>
    <dgm:pt modelId="{B4A28D55-C783-43A6-9D41-EE926CB74F7A}">
      <dgm:prSet phldrT="[Texto]"/>
      <dgm:spPr/>
      <dgm:t>
        <a:bodyPr/>
        <a:lstStyle/>
        <a:p>
          <a:pPr algn="l"/>
          <a:r>
            <a:rPr lang="es-CR" dirty="0"/>
            <a:t>Recortes </a:t>
          </a:r>
        </a:p>
      </dgm:t>
    </dgm:pt>
    <dgm:pt modelId="{69ACE563-75D6-4F93-A7CA-26643EF3788C}" type="parTrans" cxnId="{ACB255B0-3CBA-462F-97F2-36A7640149C5}">
      <dgm:prSet/>
      <dgm:spPr/>
      <dgm:t>
        <a:bodyPr/>
        <a:lstStyle/>
        <a:p>
          <a:endParaRPr lang="es-CR"/>
        </a:p>
      </dgm:t>
    </dgm:pt>
    <dgm:pt modelId="{52D988CF-A959-459F-A4E4-EE421DEB6337}" type="sibTrans" cxnId="{ACB255B0-3CBA-462F-97F2-36A7640149C5}">
      <dgm:prSet/>
      <dgm:spPr/>
      <dgm:t>
        <a:bodyPr/>
        <a:lstStyle/>
        <a:p>
          <a:endParaRPr lang="es-CR"/>
        </a:p>
      </dgm:t>
    </dgm:pt>
    <dgm:pt modelId="{B26E4C21-1144-40AE-8914-9DC840682716}">
      <dgm:prSet phldrT="[Texto]"/>
      <dgm:spPr/>
      <dgm:t>
        <a:bodyPr/>
        <a:lstStyle/>
        <a:p>
          <a:pPr algn="l"/>
          <a:r>
            <a:rPr lang="es-CR" dirty="0"/>
            <a:t>Goma</a:t>
          </a:r>
        </a:p>
        <a:p>
          <a:pPr algn="ctr"/>
          <a:r>
            <a:rPr lang="es-CR" dirty="0"/>
            <a:t>Marcadores </a:t>
          </a:r>
        </a:p>
      </dgm:t>
    </dgm:pt>
    <dgm:pt modelId="{8B8C1313-EC50-4C78-AE81-6D037287A0BD}" type="parTrans" cxnId="{1E083535-C936-4A83-B96B-BAF63E1A7BC2}">
      <dgm:prSet/>
      <dgm:spPr/>
      <dgm:t>
        <a:bodyPr/>
        <a:lstStyle/>
        <a:p>
          <a:endParaRPr lang="es-CR"/>
        </a:p>
      </dgm:t>
    </dgm:pt>
    <dgm:pt modelId="{8012E90D-49A6-44CE-AF48-E8577611573F}" type="sibTrans" cxnId="{1E083535-C936-4A83-B96B-BAF63E1A7BC2}">
      <dgm:prSet/>
      <dgm:spPr/>
      <dgm:t>
        <a:bodyPr/>
        <a:lstStyle/>
        <a:p>
          <a:endParaRPr lang="es-CR"/>
        </a:p>
      </dgm:t>
    </dgm:pt>
    <dgm:pt modelId="{976C9967-2D41-45DA-9561-7ABA833C56E7}" type="pres">
      <dgm:prSet presAssocID="{3E20EF41-73CC-4C52-B745-19008531CB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13D0B41-6140-4E6E-91FF-D795B06F8834}" type="pres">
      <dgm:prSet presAssocID="{F94E18A1-FAC8-4404-BCEF-B64617A609CD}" presName="node" presStyleLbl="node1" presStyleIdx="0" presStyleCnt="3" custLinFactNeighborX="6437" custLinFactNeighborY="-124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32A779F-C0D0-4D81-870E-B06C962B821E}" type="pres">
      <dgm:prSet presAssocID="{2C0E484A-DAFF-44D6-97E1-B78A7E20FA76}" presName="sibTrans" presStyleLbl="sibTrans2D1" presStyleIdx="0" presStyleCnt="2"/>
      <dgm:spPr/>
      <dgm:t>
        <a:bodyPr/>
        <a:lstStyle/>
        <a:p>
          <a:endParaRPr lang="es-CR"/>
        </a:p>
      </dgm:t>
    </dgm:pt>
    <dgm:pt modelId="{BF723B6B-11AB-41F4-9080-E5FC71260A46}" type="pres">
      <dgm:prSet presAssocID="{2C0E484A-DAFF-44D6-97E1-B78A7E20FA76}" presName="connectorText" presStyleLbl="sibTrans2D1" presStyleIdx="0" presStyleCnt="2"/>
      <dgm:spPr/>
      <dgm:t>
        <a:bodyPr/>
        <a:lstStyle/>
        <a:p>
          <a:endParaRPr lang="es-CR"/>
        </a:p>
      </dgm:t>
    </dgm:pt>
    <dgm:pt modelId="{56FA57BE-5422-41C6-99D8-5642FBC1FEB3}" type="pres">
      <dgm:prSet presAssocID="{B4A28D55-C783-43A6-9D41-EE926CB74F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9542949-69A2-4539-923B-82187D428212}" type="pres">
      <dgm:prSet presAssocID="{52D988CF-A959-459F-A4E4-EE421DEB6337}" presName="sibTrans" presStyleLbl="sibTrans2D1" presStyleIdx="1" presStyleCnt="2"/>
      <dgm:spPr/>
      <dgm:t>
        <a:bodyPr/>
        <a:lstStyle/>
        <a:p>
          <a:endParaRPr lang="es-CR"/>
        </a:p>
      </dgm:t>
    </dgm:pt>
    <dgm:pt modelId="{650D5316-AC88-467D-9333-A4B6D4B119AA}" type="pres">
      <dgm:prSet presAssocID="{52D988CF-A959-459F-A4E4-EE421DEB6337}" presName="connectorText" presStyleLbl="sibTrans2D1" presStyleIdx="1" presStyleCnt="2"/>
      <dgm:spPr/>
      <dgm:t>
        <a:bodyPr/>
        <a:lstStyle/>
        <a:p>
          <a:endParaRPr lang="es-CR"/>
        </a:p>
      </dgm:t>
    </dgm:pt>
    <dgm:pt modelId="{0D327504-F3D9-4709-A5A9-EB126BEED5AA}" type="pres">
      <dgm:prSet presAssocID="{B26E4C21-1144-40AE-8914-9DC8406827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46BFD386-8B71-4753-B9A0-0B225EDB6895}" type="presOf" srcId="{B4A28D55-C783-43A6-9D41-EE926CB74F7A}" destId="{56FA57BE-5422-41C6-99D8-5642FBC1FEB3}" srcOrd="0" destOrd="0" presId="urn:microsoft.com/office/officeart/2005/8/layout/process1"/>
    <dgm:cxn modelId="{20C6F034-4515-401F-B711-98B285577846}" type="presOf" srcId="{B26E4C21-1144-40AE-8914-9DC840682716}" destId="{0D327504-F3D9-4709-A5A9-EB126BEED5AA}" srcOrd="0" destOrd="0" presId="urn:microsoft.com/office/officeart/2005/8/layout/process1"/>
    <dgm:cxn modelId="{1E083535-C936-4A83-B96B-BAF63E1A7BC2}" srcId="{3E20EF41-73CC-4C52-B745-19008531CB88}" destId="{B26E4C21-1144-40AE-8914-9DC840682716}" srcOrd="2" destOrd="0" parTransId="{8B8C1313-EC50-4C78-AE81-6D037287A0BD}" sibTransId="{8012E90D-49A6-44CE-AF48-E8577611573F}"/>
    <dgm:cxn modelId="{CCAF91C4-E379-4DC8-8DED-8023F637CAFD}" srcId="{3E20EF41-73CC-4C52-B745-19008531CB88}" destId="{F94E18A1-FAC8-4404-BCEF-B64617A609CD}" srcOrd="0" destOrd="0" parTransId="{787631A2-C7BF-4738-9FAE-65101FB5B564}" sibTransId="{2C0E484A-DAFF-44D6-97E1-B78A7E20FA76}"/>
    <dgm:cxn modelId="{6954EC22-AAED-415C-9E17-865592BE7625}" type="presOf" srcId="{52D988CF-A959-459F-A4E4-EE421DEB6337}" destId="{650D5316-AC88-467D-9333-A4B6D4B119AA}" srcOrd="1" destOrd="0" presId="urn:microsoft.com/office/officeart/2005/8/layout/process1"/>
    <dgm:cxn modelId="{ACB255B0-3CBA-462F-97F2-36A7640149C5}" srcId="{3E20EF41-73CC-4C52-B745-19008531CB88}" destId="{B4A28D55-C783-43A6-9D41-EE926CB74F7A}" srcOrd="1" destOrd="0" parTransId="{69ACE563-75D6-4F93-A7CA-26643EF3788C}" sibTransId="{52D988CF-A959-459F-A4E4-EE421DEB6337}"/>
    <dgm:cxn modelId="{1B2779CE-7E2D-412D-A624-DFA77CA8CCFF}" type="presOf" srcId="{2C0E484A-DAFF-44D6-97E1-B78A7E20FA76}" destId="{332A779F-C0D0-4D81-870E-B06C962B821E}" srcOrd="0" destOrd="0" presId="urn:microsoft.com/office/officeart/2005/8/layout/process1"/>
    <dgm:cxn modelId="{45447C15-3AD1-472A-87C1-76154F2DBF5A}" type="presOf" srcId="{52D988CF-A959-459F-A4E4-EE421DEB6337}" destId="{A9542949-69A2-4539-923B-82187D428212}" srcOrd="0" destOrd="0" presId="urn:microsoft.com/office/officeart/2005/8/layout/process1"/>
    <dgm:cxn modelId="{96705DFA-C855-46E4-94EF-84F14AB5E050}" type="presOf" srcId="{F94E18A1-FAC8-4404-BCEF-B64617A609CD}" destId="{913D0B41-6140-4E6E-91FF-D795B06F8834}" srcOrd="0" destOrd="0" presId="urn:microsoft.com/office/officeart/2005/8/layout/process1"/>
    <dgm:cxn modelId="{F936C234-AAD3-497F-A72B-9D99A1D35D32}" type="presOf" srcId="{2C0E484A-DAFF-44D6-97E1-B78A7E20FA76}" destId="{BF723B6B-11AB-41F4-9080-E5FC71260A46}" srcOrd="1" destOrd="0" presId="urn:microsoft.com/office/officeart/2005/8/layout/process1"/>
    <dgm:cxn modelId="{F9ADAC86-2F2A-4048-8354-0DD95807A019}" type="presOf" srcId="{3E20EF41-73CC-4C52-B745-19008531CB88}" destId="{976C9967-2D41-45DA-9561-7ABA833C56E7}" srcOrd="0" destOrd="0" presId="urn:microsoft.com/office/officeart/2005/8/layout/process1"/>
    <dgm:cxn modelId="{A6D26D4A-02AA-45A2-8BF0-1059FA1FC5C3}" type="presParOf" srcId="{976C9967-2D41-45DA-9561-7ABA833C56E7}" destId="{913D0B41-6140-4E6E-91FF-D795B06F8834}" srcOrd="0" destOrd="0" presId="urn:microsoft.com/office/officeart/2005/8/layout/process1"/>
    <dgm:cxn modelId="{31864C0E-1BBD-4663-AC3A-6132C9FFB9F6}" type="presParOf" srcId="{976C9967-2D41-45DA-9561-7ABA833C56E7}" destId="{332A779F-C0D0-4D81-870E-B06C962B821E}" srcOrd="1" destOrd="0" presId="urn:microsoft.com/office/officeart/2005/8/layout/process1"/>
    <dgm:cxn modelId="{173888B3-C6B9-4D69-AA7D-1827080A2913}" type="presParOf" srcId="{332A779F-C0D0-4D81-870E-B06C962B821E}" destId="{BF723B6B-11AB-41F4-9080-E5FC71260A46}" srcOrd="0" destOrd="0" presId="urn:microsoft.com/office/officeart/2005/8/layout/process1"/>
    <dgm:cxn modelId="{C7417958-2CA1-4D86-9DCE-DB003A32A041}" type="presParOf" srcId="{976C9967-2D41-45DA-9561-7ABA833C56E7}" destId="{56FA57BE-5422-41C6-99D8-5642FBC1FEB3}" srcOrd="2" destOrd="0" presId="urn:microsoft.com/office/officeart/2005/8/layout/process1"/>
    <dgm:cxn modelId="{845EEB4D-D0F7-4384-BB73-E0D68E9E13E4}" type="presParOf" srcId="{976C9967-2D41-45DA-9561-7ABA833C56E7}" destId="{A9542949-69A2-4539-923B-82187D428212}" srcOrd="3" destOrd="0" presId="urn:microsoft.com/office/officeart/2005/8/layout/process1"/>
    <dgm:cxn modelId="{26256BD4-1C3D-4930-8B58-9E3286B6BDC7}" type="presParOf" srcId="{A9542949-69A2-4539-923B-82187D428212}" destId="{650D5316-AC88-467D-9333-A4B6D4B119AA}" srcOrd="0" destOrd="0" presId="urn:microsoft.com/office/officeart/2005/8/layout/process1"/>
    <dgm:cxn modelId="{A42FFD41-87A0-474C-A8E2-4410129E0C51}" type="presParOf" srcId="{976C9967-2D41-45DA-9561-7ABA833C56E7}" destId="{0D327504-F3D9-4709-A5A9-EB126BEED5A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22B84-DFBB-457F-80DA-BFF2204131F9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934F0-BF46-47A0-831A-7B2381E480D8}">
      <dgm:prSet/>
      <dgm:spPr/>
      <dgm:t>
        <a:bodyPr/>
        <a:lstStyle/>
        <a:p>
          <a:pPr algn="l"/>
          <a:r>
            <a:rPr lang="es-ES" dirty="0"/>
            <a:t>En plenaria comparten la solución de la situación propuesta. Se responden   </a:t>
          </a:r>
          <a:r>
            <a:rPr lang="es-CR" dirty="0"/>
            <a:t>interrogantes como las siguientes:</a:t>
          </a:r>
        </a:p>
        <a:p>
          <a:pPr algn="ctr"/>
          <a:r>
            <a:rPr lang="es-ES" dirty="0"/>
            <a:t>  </a:t>
          </a:r>
          <a:endParaRPr lang="en-US" dirty="0"/>
        </a:p>
      </dgm:t>
    </dgm:pt>
    <dgm:pt modelId="{17EB5E37-CABF-4CEF-B8CF-FC2D15B36A04}" type="parTrans" cxnId="{488325DE-0A06-414D-84A6-BEAA16EB29FD}">
      <dgm:prSet/>
      <dgm:spPr/>
      <dgm:t>
        <a:bodyPr/>
        <a:lstStyle/>
        <a:p>
          <a:endParaRPr lang="en-US"/>
        </a:p>
      </dgm:t>
    </dgm:pt>
    <dgm:pt modelId="{C91BB98E-6367-47C9-8125-7CE220690447}" type="sibTrans" cxnId="{488325DE-0A06-414D-84A6-BEAA16EB29FD}">
      <dgm:prSet/>
      <dgm:spPr/>
      <dgm:t>
        <a:bodyPr/>
        <a:lstStyle/>
        <a:p>
          <a:endParaRPr lang="en-US"/>
        </a:p>
      </dgm:t>
    </dgm:pt>
    <dgm:pt modelId="{A4A7D4FB-0D2E-4E7B-9D88-8D82F02AF7EA}">
      <dgm:prSet/>
      <dgm:spPr/>
      <dgm:t>
        <a:bodyPr/>
        <a:lstStyle/>
        <a:p>
          <a:pPr algn="l"/>
          <a:r>
            <a:rPr lang="es-ES" dirty="0"/>
            <a:t>¿Por qué la información contenida en el recuadro I, representa una situación aleatoria?</a:t>
          </a:r>
          <a:endParaRPr lang="en-US" dirty="0"/>
        </a:p>
      </dgm:t>
    </dgm:pt>
    <dgm:pt modelId="{5D401669-CDB0-45C9-8E3A-4DCDC1666264}" type="parTrans" cxnId="{A30B6056-1466-4D5D-976F-036283B04FDB}">
      <dgm:prSet/>
      <dgm:spPr/>
      <dgm:t>
        <a:bodyPr/>
        <a:lstStyle/>
        <a:p>
          <a:endParaRPr lang="en-US"/>
        </a:p>
      </dgm:t>
    </dgm:pt>
    <dgm:pt modelId="{D5192B56-62A2-4CD6-91CC-0A77D22733B9}" type="sibTrans" cxnId="{A30B6056-1466-4D5D-976F-036283B04FDB}">
      <dgm:prSet/>
      <dgm:spPr/>
      <dgm:t>
        <a:bodyPr/>
        <a:lstStyle/>
        <a:p>
          <a:endParaRPr lang="en-US"/>
        </a:p>
      </dgm:t>
    </dgm:pt>
    <dgm:pt modelId="{7EB4BDF1-1D5D-4918-9578-DED1DA9048A1}">
      <dgm:prSet/>
      <dgm:spPr/>
      <dgm:t>
        <a:bodyPr/>
        <a:lstStyle/>
        <a:p>
          <a:pPr algn="l"/>
          <a:r>
            <a:rPr lang="es-ES" dirty="0"/>
            <a:t>¿Por qué información contenida en el recuadro II, representa una situación que es segura?</a:t>
          </a:r>
          <a:endParaRPr lang="en-US" dirty="0"/>
        </a:p>
      </dgm:t>
    </dgm:pt>
    <dgm:pt modelId="{6CB73047-C21A-4736-AFFF-411032EBA2E0}" type="parTrans" cxnId="{F7B3328A-B7A3-4B66-A427-456DA862A9D7}">
      <dgm:prSet/>
      <dgm:spPr/>
      <dgm:t>
        <a:bodyPr/>
        <a:lstStyle/>
        <a:p>
          <a:endParaRPr lang="en-US"/>
        </a:p>
      </dgm:t>
    </dgm:pt>
    <dgm:pt modelId="{999B428E-285D-49CA-88DD-E8E33C55882F}" type="sibTrans" cxnId="{F7B3328A-B7A3-4B66-A427-456DA862A9D7}">
      <dgm:prSet/>
      <dgm:spPr/>
      <dgm:t>
        <a:bodyPr/>
        <a:lstStyle/>
        <a:p>
          <a:endParaRPr lang="en-US"/>
        </a:p>
      </dgm:t>
    </dgm:pt>
    <dgm:pt modelId="{4B1FB802-17F8-4C81-80E3-A0742143FDA3}">
      <dgm:prSet/>
      <dgm:spPr/>
      <dgm:t>
        <a:bodyPr/>
        <a:lstStyle/>
        <a:p>
          <a:pPr algn="l"/>
          <a:r>
            <a:rPr lang="es-ES" dirty="0"/>
            <a:t>¿Cómo hacer para diferenciarlas?</a:t>
          </a:r>
          <a:endParaRPr lang="en-US" dirty="0"/>
        </a:p>
      </dgm:t>
    </dgm:pt>
    <dgm:pt modelId="{903ED1DA-2044-4E03-B874-8E6A4531DA97}" type="parTrans" cxnId="{EE3D3854-520B-4D94-BC24-0AD654CBFCF3}">
      <dgm:prSet/>
      <dgm:spPr/>
      <dgm:t>
        <a:bodyPr/>
        <a:lstStyle/>
        <a:p>
          <a:endParaRPr lang="en-US"/>
        </a:p>
      </dgm:t>
    </dgm:pt>
    <dgm:pt modelId="{0EB7B0BD-F0EF-43F9-8DF7-F4F35A0BEA16}" type="sibTrans" cxnId="{EE3D3854-520B-4D94-BC24-0AD654CBFCF3}">
      <dgm:prSet/>
      <dgm:spPr/>
      <dgm:t>
        <a:bodyPr/>
        <a:lstStyle/>
        <a:p>
          <a:endParaRPr lang="en-US"/>
        </a:p>
      </dgm:t>
    </dgm:pt>
    <dgm:pt modelId="{6B8843A6-17C7-4AEE-8FDE-9B0BC14385E4}" type="pres">
      <dgm:prSet presAssocID="{63E22B84-DFBB-457F-80DA-BFF2204131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A99ED663-E72B-417D-9BF6-CAFCB235B5C0}" type="pres">
      <dgm:prSet presAssocID="{409934F0-BF46-47A0-831A-7B2381E480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11A4ADB-50DF-4472-A1A2-4D42465B7E43}" type="pres">
      <dgm:prSet presAssocID="{C91BB98E-6367-47C9-8125-7CE220690447}" presName="sibTrans" presStyleCnt="0"/>
      <dgm:spPr/>
    </dgm:pt>
    <dgm:pt modelId="{9BB467C6-9092-460C-87FF-2ADA98536FD0}" type="pres">
      <dgm:prSet presAssocID="{A4A7D4FB-0D2E-4E7B-9D88-8D82F02AF7EA}" presName="node" presStyleLbl="node1" presStyleIdx="1" presStyleCnt="4" custLinFactNeighborX="-867" custLinFactNeighborY="-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D9680B4-8AF4-48D9-9832-A9B34DD7832E}" type="pres">
      <dgm:prSet presAssocID="{D5192B56-62A2-4CD6-91CC-0A77D22733B9}" presName="sibTrans" presStyleCnt="0"/>
      <dgm:spPr/>
    </dgm:pt>
    <dgm:pt modelId="{E7CE1FFF-E064-487B-8670-0053C0CBF3FD}" type="pres">
      <dgm:prSet presAssocID="{7EB4BDF1-1D5D-4918-9578-DED1DA9048A1}" presName="node" presStyleLbl="node1" presStyleIdx="2" presStyleCnt="4" custLinFactX="-100000" custLinFactY="8333" custLinFactNeighborX="-118413" custLinFactNeighborY="10000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F0E24F0-A636-4F17-90BE-83B83899B2FD}" type="pres">
      <dgm:prSet presAssocID="{999B428E-285D-49CA-88DD-E8E33C55882F}" presName="sibTrans" presStyleCnt="0"/>
      <dgm:spPr/>
    </dgm:pt>
    <dgm:pt modelId="{2AEB24A7-B87E-4102-870E-88390442E2C1}" type="pres">
      <dgm:prSet presAssocID="{4B1FB802-17F8-4C81-80E3-A0742143FD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30B6056-1466-4D5D-976F-036283B04FDB}" srcId="{63E22B84-DFBB-457F-80DA-BFF2204131F9}" destId="{A4A7D4FB-0D2E-4E7B-9D88-8D82F02AF7EA}" srcOrd="1" destOrd="0" parTransId="{5D401669-CDB0-45C9-8E3A-4DCDC1666264}" sibTransId="{D5192B56-62A2-4CD6-91CC-0A77D22733B9}"/>
    <dgm:cxn modelId="{488325DE-0A06-414D-84A6-BEAA16EB29FD}" srcId="{63E22B84-DFBB-457F-80DA-BFF2204131F9}" destId="{409934F0-BF46-47A0-831A-7B2381E480D8}" srcOrd="0" destOrd="0" parTransId="{17EB5E37-CABF-4CEF-B8CF-FC2D15B36A04}" sibTransId="{C91BB98E-6367-47C9-8125-7CE220690447}"/>
    <dgm:cxn modelId="{6004E640-3891-4FA8-B695-C15A3775EB7D}" type="presOf" srcId="{63E22B84-DFBB-457F-80DA-BFF2204131F9}" destId="{6B8843A6-17C7-4AEE-8FDE-9B0BC14385E4}" srcOrd="0" destOrd="0" presId="urn:microsoft.com/office/officeart/2005/8/layout/default"/>
    <dgm:cxn modelId="{F7B3328A-B7A3-4B66-A427-456DA862A9D7}" srcId="{63E22B84-DFBB-457F-80DA-BFF2204131F9}" destId="{7EB4BDF1-1D5D-4918-9578-DED1DA9048A1}" srcOrd="2" destOrd="0" parTransId="{6CB73047-C21A-4736-AFFF-411032EBA2E0}" sibTransId="{999B428E-285D-49CA-88DD-E8E33C55882F}"/>
    <dgm:cxn modelId="{3104196D-2FC3-41BA-9880-26E3A0490AE7}" type="presOf" srcId="{A4A7D4FB-0D2E-4E7B-9D88-8D82F02AF7EA}" destId="{9BB467C6-9092-460C-87FF-2ADA98536FD0}" srcOrd="0" destOrd="0" presId="urn:microsoft.com/office/officeart/2005/8/layout/default"/>
    <dgm:cxn modelId="{EF445041-FE5F-4007-9E1B-2341448057DA}" type="presOf" srcId="{4B1FB802-17F8-4C81-80E3-A0742143FDA3}" destId="{2AEB24A7-B87E-4102-870E-88390442E2C1}" srcOrd="0" destOrd="0" presId="urn:microsoft.com/office/officeart/2005/8/layout/default"/>
    <dgm:cxn modelId="{88F6C230-8E07-48CD-8ABB-7194C8DCF8E9}" type="presOf" srcId="{409934F0-BF46-47A0-831A-7B2381E480D8}" destId="{A99ED663-E72B-417D-9BF6-CAFCB235B5C0}" srcOrd="0" destOrd="0" presId="urn:microsoft.com/office/officeart/2005/8/layout/default"/>
    <dgm:cxn modelId="{EE3D3854-520B-4D94-BC24-0AD654CBFCF3}" srcId="{63E22B84-DFBB-457F-80DA-BFF2204131F9}" destId="{4B1FB802-17F8-4C81-80E3-A0742143FDA3}" srcOrd="3" destOrd="0" parTransId="{903ED1DA-2044-4E03-B874-8E6A4531DA97}" sibTransId="{0EB7B0BD-F0EF-43F9-8DF7-F4F35A0BEA16}"/>
    <dgm:cxn modelId="{C0B3DCE0-979E-470F-997F-DD41E10EAA1B}" type="presOf" srcId="{7EB4BDF1-1D5D-4918-9578-DED1DA9048A1}" destId="{E7CE1FFF-E064-487B-8670-0053C0CBF3FD}" srcOrd="0" destOrd="0" presId="urn:microsoft.com/office/officeart/2005/8/layout/default"/>
    <dgm:cxn modelId="{C991086A-9879-43A4-A265-01B706F57926}" type="presParOf" srcId="{6B8843A6-17C7-4AEE-8FDE-9B0BC14385E4}" destId="{A99ED663-E72B-417D-9BF6-CAFCB235B5C0}" srcOrd="0" destOrd="0" presId="urn:microsoft.com/office/officeart/2005/8/layout/default"/>
    <dgm:cxn modelId="{EB602C1B-BDEF-4797-AB74-D3210054CB8B}" type="presParOf" srcId="{6B8843A6-17C7-4AEE-8FDE-9B0BC14385E4}" destId="{111A4ADB-50DF-4472-A1A2-4D42465B7E43}" srcOrd="1" destOrd="0" presId="urn:microsoft.com/office/officeart/2005/8/layout/default"/>
    <dgm:cxn modelId="{E89A65DF-1B52-4F39-8BE6-83B340700339}" type="presParOf" srcId="{6B8843A6-17C7-4AEE-8FDE-9B0BC14385E4}" destId="{9BB467C6-9092-460C-87FF-2ADA98536FD0}" srcOrd="2" destOrd="0" presId="urn:microsoft.com/office/officeart/2005/8/layout/default"/>
    <dgm:cxn modelId="{803EC0F4-BD37-412E-8433-74C3DCFF5F75}" type="presParOf" srcId="{6B8843A6-17C7-4AEE-8FDE-9B0BC14385E4}" destId="{8D9680B4-8AF4-48D9-9832-A9B34DD7832E}" srcOrd="3" destOrd="0" presId="urn:microsoft.com/office/officeart/2005/8/layout/default"/>
    <dgm:cxn modelId="{C656D5FC-7458-4E54-AAC5-F92AAB9F0E2A}" type="presParOf" srcId="{6B8843A6-17C7-4AEE-8FDE-9B0BC14385E4}" destId="{E7CE1FFF-E064-487B-8670-0053C0CBF3FD}" srcOrd="4" destOrd="0" presId="urn:microsoft.com/office/officeart/2005/8/layout/default"/>
    <dgm:cxn modelId="{05F57F5D-C8F2-4945-8305-9D8F34A3CE7A}" type="presParOf" srcId="{6B8843A6-17C7-4AEE-8FDE-9B0BC14385E4}" destId="{1F0E24F0-A636-4F17-90BE-83B83899B2FD}" srcOrd="5" destOrd="0" presId="urn:microsoft.com/office/officeart/2005/8/layout/default"/>
    <dgm:cxn modelId="{B6775820-CDE4-4F96-B9F6-8D29E56B8C51}" type="presParOf" srcId="{6B8843A6-17C7-4AEE-8FDE-9B0BC14385E4}" destId="{2AEB24A7-B87E-4102-870E-88390442E2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D0B41-6140-4E6E-91FF-D795B06F8834}">
      <dsp:nvSpPr>
        <dsp:cNvPr id="0" name=""/>
        <dsp:cNvSpPr/>
      </dsp:nvSpPr>
      <dsp:spPr>
        <a:xfrm>
          <a:off x="51831" y="328517"/>
          <a:ext cx="1781546" cy="106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Material reciclado</a:t>
          </a:r>
        </a:p>
      </dsp:txBody>
      <dsp:txXfrm>
        <a:off x="83139" y="359825"/>
        <a:ext cx="1718930" cy="1006312"/>
      </dsp:txXfrm>
    </dsp:sp>
    <dsp:sp modelId="{332A779F-C0D0-4D81-870E-B06C962B821E}">
      <dsp:nvSpPr>
        <dsp:cNvPr id="0" name=""/>
        <dsp:cNvSpPr/>
      </dsp:nvSpPr>
      <dsp:spPr>
        <a:xfrm rot="18701">
          <a:off x="2000062" y="648783"/>
          <a:ext cx="353381" cy="441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800" kern="1200"/>
        </a:p>
      </dsp:txBody>
      <dsp:txXfrm>
        <a:off x="2000063" y="736860"/>
        <a:ext cx="247367" cy="265093"/>
      </dsp:txXfrm>
    </dsp:sp>
    <dsp:sp modelId="{56FA57BE-5422-41C6-99D8-5642FBC1FEB3}">
      <dsp:nvSpPr>
        <dsp:cNvPr id="0" name=""/>
        <dsp:cNvSpPr/>
      </dsp:nvSpPr>
      <dsp:spPr>
        <a:xfrm>
          <a:off x="2500126" y="341835"/>
          <a:ext cx="1781546" cy="106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Recortes </a:t>
          </a:r>
        </a:p>
      </dsp:txBody>
      <dsp:txXfrm>
        <a:off x="2531434" y="373143"/>
        <a:ext cx="1718930" cy="1006312"/>
      </dsp:txXfrm>
    </dsp:sp>
    <dsp:sp modelId="{A9542949-69A2-4539-923B-82187D428212}">
      <dsp:nvSpPr>
        <dsp:cNvPr id="0" name=""/>
        <dsp:cNvSpPr/>
      </dsp:nvSpPr>
      <dsp:spPr>
        <a:xfrm>
          <a:off x="4459827" y="655388"/>
          <a:ext cx="377687" cy="441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800" kern="1200"/>
        </a:p>
      </dsp:txBody>
      <dsp:txXfrm>
        <a:off x="4459827" y="743753"/>
        <a:ext cx="264381" cy="265093"/>
      </dsp:txXfrm>
    </dsp:sp>
    <dsp:sp modelId="{0D327504-F3D9-4709-A5A9-EB126BEED5AA}">
      <dsp:nvSpPr>
        <dsp:cNvPr id="0" name=""/>
        <dsp:cNvSpPr/>
      </dsp:nvSpPr>
      <dsp:spPr>
        <a:xfrm>
          <a:off x="4994291" y="341835"/>
          <a:ext cx="1781546" cy="106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Goma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Marcadores </a:t>
          </a:r>
        </a:p>
      </dsp:txBody>
      <dsp:txXfrm>
        <a:off x="5025599" y="373143"/>
        <a:ext cx="1718930" cy="1006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ED663-E72B-417D-9BF6-CAFCB235B5C0}">
      <dsp:nvSpPr>
        <dsp:cNvPr id="0" name=""/>
        <dsp:cNvSpPr/>
      </dsp:nvSpPr>
      <dsp:spPr>
        <a:xfrm>
          <a:off x="72201" y="38"/>
          <a:ext cx="3608189" cy="2164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En plenaria comparten la solución de la situación propuesta. Se responden   </a:t>
          </a:r>
          <a:r>
            <a:rPr lang="es-CR" sz="2200" kern="1200" dirty="0"/>
            <a:t>interrogantes como las siguientes: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  </a:t>
          </a:r>
          <a:endParaRPr lang="en-US" sz="2200" kern="1200" dirty="0"/>
        </a:p>
      </dsp:txBody>
      <dsp:txXfrm>
        <a:off x="72201" y="38"/>
        <a:ext cx="3608189" cy="2164913"/>
      </dsp:txXfrm>
    </dsp:sp>
    <dsp:sp modelId="{9BB467C6-9092-460C-87FF-2ADA98536FD0}">
      <dsp:nvSpPr>
        <dsp:cNvPr id="0" name=""/>
        <dsp:cNvSpPr/>
      </dsp:nvSpPr>
      <dsp:spPr>
        <a:xfrm>
          <a:off x="4009926" y="0"/>
          <a:ext cx="3608189" cy="2164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¿Por qué la información contenida en el recuadro I, representa una situación aleatoria?</a:t>
          </a:r>
          <a:endParaRPr lang="en-US" sz="2200" kern="1200" dirty="0"/>
        </a:p>
      </dsp:txBody>
      <dsp:txXfrm>
        <a:off x="4009926" y="0"/>
        <a:ext cx="3608189" cy="2164913"/>
      </dsp:txXfrm>
    </dsp:sp>
    <dsp:sp modelId="{E7CE1FFF-E064-487B-8670-0053C0CBF3FD}">
      <dsp:nvSpPr>
        <dsp:cNvPr id="0" name=""/>
        <dsp:cNvSpPr/>
      </dsp:nvSpPr>
      <dsp:spPr>
        <a:xfrm>
          <a:off x="0" y="2525809"/>
          <a:ext cx="3608189" cy="2164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¿Por qué información contenida en el recuadro II, representa una situación que es segura?</a:t>
          </a:r>
          <a:endParaRPr lang="en-US" sz="2200" kern="1200" dirty="0"/>
        </a:p>
      </dsp:txBody>
      <dsp:txXfrm>
        <a:off x="0" y="2525809"/>
        <a:ext cx="3608189" cy="2164913"/>
      </dsp:txXfrm>
    </dsp:sp>
    <dsp:sp modelId="{2AEB24A7-B87E-4102-870E-88390442E2C1}">
      <dsp:nvSpPr>
        <dsp:cNvPr id="0" name=""/>
        <dsp:cNvSpPr/>
      </dsp:nvSpPr>
      <dsp:spPr>
        <a:xfrm>
          <a:off x="4041209" y="2525770"/>
          <a:ext cx="3608189" cy="2164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¿Cómo hacer para diferenciarlas?</a:t>
          </a:r>
          <a:endParaRPr lang="en-US" sz="2200" kern="1200" dirty="0"/>
        </a:p>
      </dsp:txBody>
      <dsp:txXfrm>
        <a:off x="4041209" y="2525770"/>
        <a:ext cx="3608189" cy="2164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54CC-7A67-495F-99EC-E2220B8AD37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D06C6-F38E-4F35-9F31-E5E75C9732E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1897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D06C6-F38E-4F35-9F31-E5E75C9732E6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712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06C6-F38E-4F35-9F31-E5E75C9732E6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851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Recomendaciones para el diseño: Esta imagen</a:t>
            </a:r>
            <a:r>
              <a:rPr lang="es-MX" baseline="0" dirty="0"/>
              <a:t> debe dar una idea de ruta que viene desde lo general (Oficinas centrales) hasta lo particular (centros educativos). </a:t>
            </a:r>
            <a:r>
              <a:rPr lang="es-MX" b="1" baseline="0" dirty="0"/>
              <a:t>Dando la fuerte idea de que es en el CENTRO EDUCATIVO donde ocurre la acción. </a:t>
            </a:r>
            <a:endParaRPr lang="es-CR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06C6-F38E-4F35-9F31-E5E75C9732E6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5527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06C6-F38E-4F35-9F31-E5E75C9732E6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7731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4084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8664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5000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61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7521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3030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8107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9105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2148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7265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9212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769-1054-43DE-BFEF-165A045D729C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A9D7-F9EF-412D-AE49-E9CDB1C410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3430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sv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microsoft.com/office/2007/relationships/media" Target="../media/media10.wma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microsoft.com/office/2007/relationships/media" Target="../media/media11.wma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4.png"/><Relationship Id="rId2" Type="http://schemas.microsoft.com/office/2007/relationships/media" Target="../media/media12.wma"/><Relationship Id="rId1" Type="http://schemas.openxmlformats.org/officeDocument/2006/relationships/audio" Target="NULL" TargetMode="Externa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7.png"/><Relationship Id="rId5" Type="http://schemas.openxmlformats.org/officeDocument/2006/relationships/diagramData" Target="../diagrams/data2.xml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wm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microsoft.com/office/2007/relationships/media" Target="../media/media15.wma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16.wma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sv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svg"/><Relationship Id="rId12" Type="http://schemas.microsoft.com/office/2007/relationships/diagramDrawing" Target="../diagrams/drawing1.xml"/><Relationship Id="rId2" Type="http://schemas.microsoft.com/office/2007/relationships/media" Target="../media/media4.wm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emf"/><Relationship Id="rId10" Type="http://schemas.openxmlformats.org/officeDocument/2006/relationships/diagramQuickStyle" Target="../diagrams/quickStyle1.xml"/><Relationship Id="rId4" Type="http://schemas.openxmlformats.org/officeDocument/2006/relationships/notesSlide" Target="../notesSlides/notesSlide3.xml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wm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microsoft.com/office/2007/relationships/media" Target="../media/media6.wma"/><Relationship Id="rId1" Type="http://schemas.openxmlformats.org/officeDocument/2006/relationships/audio" Target="NULL" TargetMode="External"/><Relationship Id="rId6" Type="http://schemas.openxmlformats.org/officeDocument/2006/relationships/image" Target="../media/image13.svg"/><Relationship Id="rId11" Type="http://schemas.openxmlformats.org/officeDocument/2006/relationships/image" Target="../media/image12.emf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7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8.wma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9.wma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74EAA1B-DAC3-4D4C-AC7C-E3350391FA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9"/>
          <a:stretch/>
        </p:blipFill>
        <p:spPr>
          <a:xfrm>
            <a:off x="0" y="0"/>
            <a:ext cx="12192000" cy="1104899"/>
          </a:xfrm>
          <a:prstGeom prst="rect">
            <a:avLst/>
          </a:prstGeom>
          <a:noFill/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9783077-763E-DE45-867C-3E93E5F005AF}"/>
              </a:ext>
            </a:extLst>
          </p:cNvPr>
          <p:cNvSpPr txBox="1"/>
          <p:nvPr/>
        </p:nvSpPr>
        <p:spPr>
          <a:xfrm>
            <a:off x="2073538" y="6285179"/>
            <a:ext cx="7474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500" i="1" dirty="0">
                <a:solidFill>
                  <a:srgbClr val="9D9D9D"/>
                </a:solidFill>
                <a:latin typeface="Arial Rounded MT Bold" panose="020F0704030504030204" pitchFamily="34" charset="0"/>
              </a:rPr>
              <a:t>Transformación curricular, una apuesta por la calidad educativa.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5E1D4F8F-33FF-C944-ACAE-37E87DBEC53E}"/>
              </a:ext>
            </a:extLst>
          </p:cNvPr>
          <p:cNvCxnSpPr>
            <a:cxnSpLocks/>
          </p:cNvCxnSpPr>
          <p:nvPr/>
        </p:nvCxnSpPr>
        <p:spPr>
          <a:xfrm>
            <a:off x="2241592" y="6186706"/>
            <a:ext cx="7306803" cy="0"/>
          </a:xfrm>
          <a:prstGeom prst="line">
            <a:avLst/>
          </a:prstGeom>
          <a:ln>
            <a:solidFill>
              <a:srgbClr val="9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CAE360A8-3C62-214F-BB20-C59E3E4BBB0F}"/>
              </a:ext>
            </a:extLst>
          </p:cNvPr>
          <p:cNvSpPr/>
          <p:nvPr/>
        </p:nvSpPr>
        <p:spPr>
          <a:xfrm>
            <a:off x="3168152" y="3516805"/>
            <a:ext cx="5590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>
                <a:solidFill>
                  <a:srgbClr val="4CB6E6"/>
                </a:solidFill>
              </a:rPr>
              <a:t>Ministerio de Educación Pública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BDB9FC01-6059-5D42-85B7-317D30393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3636" y="6034155"/>
            <a:ext cx="478958" cy="57418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25F2683C-6243-F54B-B119-CEFE125D2F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73545" y="6113442"/>
            <a:ext cx="720177" cy="45958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8FBEC186-51F2-45E7-B38D-268849EE073C}"/>
              </a:ext>
            </a:extLst>
          </p:cNvPr>
          <p:cNvSpPr txBox="1"/>
          <p:nvPr/>
        </p:nvSpPr>
        <p:spPr>
          <a:xfrm>
            <a:off x="3080072" y="263330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/>
            <a:r>
              <a:rPr lang="es-ES" sz="2000" dirty="0"/>
              <a:t>Matemáticas, Segundo año </a:t>
            </a:r>
          </a:p>
          <a:p>
            <a:pPr marL="0" indent="0" algn="ctr"/>
            <a:r>
              <a:rPr lang="es-ES" sz="2000" dirty="0"/>
              <a:t>2021- III periodo</a:t>
            </a:r>
          </a:p>
        </p:txBody>
      </p:sp>
      <p:sp>
        <p:nvSpPr>
          <p:cNvPr id="14" name="Google Shape;2734;p30">
            <a:extLst>
              <a:ext uri="{FF2B5EF4-FFF2-40B4-BE49-F238E27FC236}">
                <a16:creationId xmlns="" xmlns:a16="http://schemas.microsoft.com/office/drawing/2014/main" id="{55DC1F31-FD3C-4968-8DA0-1B338C67E964}"/>
              </a:ext>
            </a:extLst>
          </p:cNvPr>
          <p:cNvSpPr txBox="1">
            <a:spLocks/>
          </p:cNvSpPr>
          <p:nvPr/>
        </p:nvSpPr>
        <p:spPr>
          <a:xfrm>
            <a:off x="5947735" y="5051378"/>
            <a:ext cx="4864859" cy="9138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 Round"/>
              <a:buNone/>
              <a:defRPr sz="2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 Round"/>
              <a:buNone/>
              <a:defRPr sz="2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 Round"/>
              <a:buNone/>
              <a:defRPr sz="2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 Round"/>
              <a:buNone/>
              <a:defRPr sz="2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 Round"/>
              <a:buNone/>
              <a:defRPr sz="2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 Round"/>
              <a:buNone/>
              <a:defRPr sz="2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 Round"/>
              <a:buNone/>
              <a:defRPr sz="2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 Round"/>
              <a:buNone/>
              <a:defRPr sz="2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/>
            <a:r>
              <a:rPr lang="es-CR" sz="1600" dirty="0">
                <a:latin typeface="+mn-lt"/>
              </a:rPr>
              <a:t>Elaborado por: MSc. Dixiana Garay Kopper.</a:t>
            </a:r>
          </a:p>
          <a:p>
            <a:pPr marL="0" indent="0"/>
            <a:r>
              <a:rPr lang="es-CR" sz="1600" dirty="0">
                <a:latin typeface="+mn-lt"/>
              </a:rPr>
              <a:t>Asesora Nacional de Matemáticas I y II Ciclos de Primaria.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B1AA0A03-9A16-42CE-AB74-AD8045EE9BA9}"/>
              </a:ext>
            </a:extLst>
          </p:cNvPr>
          <p:cNvSpPr txBox="1"/>
          <p:nvPr/>
        </p:nvSpPr>
        <p:spPr>
          <a:xfrm>
            <a:off x="887897" y="1405992"/>
            <a:ext cx="10469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R"/>
            </a:defPPr>
            <a:lvl1pPr>
              <a:defRPr sz="2000"/>
            </a:lvl1pPr>
          </a:lstStyle>
          <a:p>
            <a:pPr algn="ctr"/>
            <a:r>
              <a:rPr lang="es-CR" sz="3200" b="1" dirty="0"/>
              <a:t>Abordaje del Diseño Universal para el Aprendizaje en la asignatura de Matemática  en el nivel de I y II Ciclos</a:t>
            </a:r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86" end="118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51444" y="0"/>
            <a:ext cx="240556" cy="2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5"/>
    </mc:Choice>
    <mc:Fallback xmlns="">
      <p:transition spd="slow" advTm="15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04695F26-39DB-450E-B464-9C76CD233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F42E55F-A297-474F-AF2D-6D3A15822B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C2C809-4186-485A-AF8C-19EACAF4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36" y="170276"/>
            <a:ext cx="9718642" cy="1215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ETAPA 1: APRENDIZAJE DE CONOCIMIENTOS.</a:t>
            </a: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72070F7-E065-4D60-8938-9FB8CDB8A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6200000" flipH="1">
            <a:off x="-179919" y="17031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4F672C03-E63A-4F6B-96BD-0C4E3F1B8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BB94CDF-5C33-4B0A-B53F-50762639C1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3C92F9D-544D-4691-94A7-B937CF4BE3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DCA4DEE4-B7B4-47F4-A9C5-31AED8369A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Google Shape;2937;p41">
            <a:extLst>
              <a:ext uri="{FF2B5EF4-FFF2-40B4-BE49-F238E27FC236}">
                <a16:creationId xmlns="" xmlns:a16="http://schemas.microsoft.com/office/drawing/2014/main" id="{85614156-D6ED-4C6D-A7E4-09D828A2FA6B}"/>
              </a:ext>
            </a:extLst>
          </p:cNvPr>
          <p:cNvSpPr txBox="1">
            <a:spLocks/>
          </p:cNvSpPr>
          <p:nvPr/>
        </p:nvSpPr>
        <p:spPr>
          <a:xfrm>
            <a:off x="6095847" y="964427"/>
            <a:ext cx="4134831" cy="121577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tx2"/>
                </a:solidFill>
              </a:rPr>
              <a:t>Presencial/Conexión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25B2603-8FE6-46F3-8E2E-573312979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712960" y="5167085"/>
            <a:ext cx="3486414" cy="16909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F2C988E-E098-4EB8-9FB8-06CEB907E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7635" y="365125"/>
            <a:ext cx="652329" cy="4145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55B67AA-3992-4605-9212-F3EC6625C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52" y="2527875"/>
            <a:ext cx="4939177" cy="185512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48445C27-3812-4741-8CCB-D9559B29E3F0}"/>
              </a:ext>
            </a:extLst>
          </p:cNvPr>
          <p:cNvSpPr txBox="1"/>
          <p:nvPr/>
        </p:nvSpPr>
        <p:spPr>
          <a:xfrm>
            <a:off x="427952" y="4367400"/>
            <a:ext cx="1092584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2400" b="1" i="1" u="sng" dirty="0">
                <a:effectLst/>
                <a:ea typeface="Times New Roman" panose="02020603050405020304" pitchFamily="18" charset="0"/>
              </a:rPr>
              <a:t>Preguntas generadoras:</a:t>
            </a:r>
            <a:endParaRPr lang="es-CR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2400" dirty="0">
                <a:effectLst/>
                <a:ea typeface="Times New Roman" panose="02020603050405020304" pitchFamily="18" charset="0"/>
              </a:rPr>
              <a:t>¿Cuál información contenida en los recuadros, representa una situación aleatoria? </a:t>
            </a:r>
            <a:endParaRPr lang="es-CR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2400" dirty="0">
                <a:effectLst/>
                <a:ea typeface="Times New Roman" panose="02020603050405020304" pitchFamily="18" charset="0"/>
              </a:rPr>
              <a:t>¿Cuál información contenida en los recuadros, representa una situación segura? </a:t>
            </a:r>
            <a:endParaRPr lang="es-CR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C1792C69-5118-463C-8CC2-B1EF696859E3}"/>
              </a:ext>
            </a:extLst>
          </p:cNvPr>
          <p:cNvSpPr txBox="1"/>
          <p:nvPr/>
        </p:nvSpPr>
        <p:spPr>
          <a:xfrm>
            <a:off x="407242" y="1805910"/>
            <a:ext cx="6427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I Momento: Propuesta del problema. </a:t>
            </a:r>
            <a:endParaRPr lang="es-CR" sz="3200" dirty="0"/>
          </a:p>
        </p:txBody>
      </p:sp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D680E931-6C66-44EA-BDB4-FEC7C5980FC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"/>
          <a:stretch/>
        </p:blipFill>
        <p:spPr bwMode="auto">
          <a:xfrm>
            <a:off x="10053617" y="962503"/>
            <a:ext cx="1542444" cy="1342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Audio 5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8990" y="6404990"/>
            <a:ext cx="237110" cy="2371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75E1D09-6AAF-4A5F-BCD5-8974D3645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6574" y="2563534"/>
            <a:ext cx="6167474" cy="17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62">
        <p14:ripple/>
      </p:transition>
    </mc:Choice>
    <mc:Fallback xmlns="">
      <p:transition spd="slow" advTm="80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" grpId="0"/>
      <p:bldP spid="9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419E04-D430-4597-923E-4B256211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II Momento: Trabajo estudiantil independiente.</a:t>
            </a:r>
            <a:endParaRPr lang="es-CR"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B027310-18D8-4BAC-8C7B-E6A6DC796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998136" y="3039201"/>
            <a:ext cx="6956440" cy="90644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DC03BBF-602B-4205-8633-DCB091138BA6}"/>
              </a:ext>
            </a:extLst>
          </p:cNvPr>
          <p:cNvSpPr txBox="1"/>
          <p:nvPr/>
        </p:nvSpPr>
        <p:spPr>
          <a:xfrm>
            <a:off x="5021017" y="165688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4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Gaegu"/>
                <a:cs typeface="Gaegu"/>
                <a:sym typeface="Gaegu"/>
              </a:rPr>
              <a:t>Conexión</a:t>
            </a:r>
          </a:p>
        </p:txBody>
      </p:sp>
      <p:sp>
        <p:nvSpPr>
          <p:cNvPr id="12" name="Google Shape;2953;p43">
            <a:extLst>
              <a:ext uri="{FF2B5EF4-FFF2-40B4-BE49-F238E27FC236}">
                <a16:creationId xmlns="" xmlns:a16="http://schemas.microsoft.com/office/drawing/2014/main" id="{C524392F-826B-49BB-858E-75C4F6749DA4}"/>
              </a:ext>
            </a:extLst>
          </p:cNvPr>
          <p:cNvSpPr/>
          <p:nvPr/>
        </p:nvSpPr>
        <p:spPr>
          <a:xfrm flipH="1">
            <a:off x="933308" y="2331759"/>
            <a:ext cx="2724291" cy="3749675"/>
          </a:xfrm>
          <a:prstGeom prst="rect">
            <a:avLst/>
          </a:prstGeom>
          <a:gradFill>
            <a:gsLst>
              <a:gs pos="45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28575" cap="flat" cmpd="sng">
            <a:solidFill>
              <a:srgbClr val="7DC4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2400" b="0" i="0" u="none" strike="noStrike" kern="0" cap="none" spc="0" normalizeH="0" baseline="0" noProof="0" dirty="0">
                <a:ln>
                  <a:noFill/>
                </a:ln>
                <a:solidFill>
                  <a:srgbClr val="3A554C"/>
                </a:solidFill>
                <a:effectLst/>
                <a:uLnTx/>
                <a:uFillTx/>
                <a:cs typeface="Varela Round"/>
                <a:sym typeface="Arial"/>
              </a:rPr>
              <a:t>L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3A554C"/>
                </a:solidFill>
                <a:effectLst/>
                <a:uLnTx/>
                <a:uFillTx/>
                <a:cs typeface="Varela Round"/>
                <a:sym typeface="Arial"/>
              </a:rPr>
              <a:t>a persona estudiante resuelve la situación propuesta.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3A554C"/>
                </a:solidFill>
                <a:effectLst/>
                <a:uLnTx/>
                <a:uFillTx/>
                <a:cs typeface="Varela Round"/>
                <a:sym typeface="Arial"/>
              </a:rPr>
              <a:t>La persona docente planteará preguntas generadoras, tales como las siguientes: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A554C"/>
              </a:solidFill>
              <a:effectLst/>
              <a:uLnTx/>
              <a:uFillTx/>
              <a:cs typeface="Varela Round"/>
              <a:sym typeface="Arial"/>
            </a:endParaRPr>
          </a:p>
        </p:txBody>
      </p:sp>
      <p:sp>
        <p:nvSpPr>
          <p:cNvPr id="14" name="Google Shape;2959;p44">
            <a:extLst>
              <a:ext uri="{FF2B5EF4-FFF2-40B4-BE49-F238E27FC236}">
                <a16:creationId xmlns="" xmlns:a16="http://schemas.microsoft.com/office/drawing/2014/main" id="{F7668FBC-5D2F-4BA6-9D15-25BCC41EB2CE}"/>
              </a:ext>
            </a:extLst>
          </p:cNvPr>
          <p:cNvSpPr txBox="1">
            <a:spLocks/>
          </p:cNvSpPr>
          <p:nvPr/>
        </p:nvSpPr>
        <p:spPr>
          <a:xfrm>
            <a:off x="3657599" y="3361719"/>
            <a:ext cx="8176592" cy="20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457200" marR="0" lvl="0" indent="-330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A554C"/>
              </a:buClr>
              <a:buSzPts val="1600"/>
              <a:buFont typeface="Varela Round"/>
              <a:buChar char="❖"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3A554C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t>¿De qué trata la información de los recuadros? </a:t>
            </a:r>
          </a:p>
          <a:p>
            <a:pPr marL="457200" marR="0" lvl="0" indent="-330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A554C"/>
              </a:buClr>
              <a:buSzPts val="1600"/>
              <a:buFont typeface="Varela Round"/>
              <a:buChar char="❖"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3A554C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t>¿Qué deben averiguar?</a:t>
            </a:r>
          </a:p>
          <a:p>
            <a:pPr marL="457200" marR="0" lvl="0" indent="-330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A554C"/>
              </a:buClr>
              <a:buSzPts val="1600"/>
              <a:buFont typeface="Varela Round"/>
              <a:buChar char="❖"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3A554C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t>¿Cuál es la diferencia entre una situación aleatoria cuyo resultado es incierto, con aquellas cuyo resultado es conocido o seguro?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AB03157-2C6D-4B37-84EE-D2886863A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088" y="1442546"/>
            <a:ext cx="2573912" cy="19191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0A49FBA2-1296-4CFE-A4C2-8C8BD1E57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35" y="365125"/>
            <a:ext cx="652329" cy="35636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90F0B962-81EF-4E9E-9C82-D0EDC494D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282608" y="4950332"/>
            <a:ext cx="3882531" cy="188256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9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79964" y="6345964"/>
            <a:ext cx="296136" cy="2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8396"/>
      </p:ext>
    </p:extLst>
  </p:cSld>
  <p:clrMapOvr>
    <a:masterClrMapping/>
  </p:clrMapOvr>
  <p:transition spd="slow" advTm="3802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DD2299-385A-4297-97FF-35B925E4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093" y="351873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dirty="0"/>
              <a:t>III Momento: Discusión interactiva y comunicativa. </a:t>
            </a:r>
            <a:endParaRPr lang="es-CR" sz="4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DA86DF8-16A7-4029-9DB6-D4161643E05C}"/>
              </a:ext>
            </a:extLst>
          </p:cNvPr>
          <p:cNvSpPr txBox="1"/>
          <p:nvPr/>
        </p:nvSpPr>
        <p:spPr>
          <a:xfrm>
            <a:off x="1152939" y="2432158"/>
            <a:ext cx="3172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4000" dirty="0"/>
              <a:t>Colaboración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0514D4C-5E83-4B6C-B37F-0D730F3D8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019" y="3140044"/>
            <a:ext cx="2128630" cy="2138416"/>
          </a:xfrm>
          <a:prstGeom prst="rect">
            <a:avLst/>
          </a:prstGeom>
        </p:spPr>
      </p:pic>
      <p:graphicFrame>
        <p:nvGraphicFramePr>
          <p:cNvPr id="10" name="CuadroTexto 6">
            <a:extLst>
              <a:ext uri="{FF2B5EF4-FFF2-40B4-BE49-F238E27FC236}">
                <a16:creationId xmlns="" xmlns:a16="http://schemas.microsoft.com/office/drawing/2014/main" id="{67D1BDB3-4EEE-49D2-A063-F2947E377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680628"/>
              </p:ext>
            </p:extLst>
          </p:nvPr>
        </p:nvGraphicFramePr>
        <p:xfrm>
          <a:off x="4053846" y="1399140"/>
          <a:ext cx="7721600" cy="469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950C0F9-0767-4639-846C-19D2D1451C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152939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CCBB349-E80A-4286-B604-53CEBAD076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80870" y="136242"/>
            <a:ext cx="652329" cy="353599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 flipV="1">
            <a:off x="463825" y="6630224"/>
            <a:ext cx="84769" cy="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628">
        <p14:doors dir="vert"/>
      </p:transition>
    </mc:Choice>
    <mc:Fallback xmlns="">
      <p:transition spd="slow" advTm="246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5" grpId="0"/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6B92FAF7-0AD3-4B47-9111-D0E9CD79E2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914402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6A77139-BADB-4B2C-BD41-B67A4D37D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855526" y="3141569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AC7B25D-E1A6-459A-B45A-1912B0CD9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20A7C7E-00F6-490C-A8E7-5167EA6A4B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2E166FC5-8F23-41C3-879A-BFF8D5B705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C727C6A-DB0B-482E-B0E4-4F035FC023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786ABD8-AB9F-46F2-A7D9-36F1F7338C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5112326" y="914402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B26E49F-E19A-487B-A8A4-A26128CFDC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58E67742-7BE5-458C-BC8D-9EE8557636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B03BE98-6C07-41CD-ACA9-5244A3DA10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13CCE92-2C5E-48BC-9713-FBEEDBAE61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B31311-50D4-4B21-BF0D-C21B3604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62" y="641434"/>
            <a:ext cx="6029327" cy="814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IV Momento: Clausura o cierre.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DCE5464-99A7-48FD-AF3D-17BA8217A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830" y="1182997"/>
            <a:ext cx="1743418" cy="17234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439681D-E71F-4F1A-8B65-4158FD7E6FC1}"/>
              </a:ext>
            </a:extLst>
          </p:cNvPr>
          <p:cNvSpPr txBox="1"/>
          <p:nvPr/>
        </p:nvSpPr>
        <p:spPr>
          <a:xfrm>
            <a:off x="8643178" y="1997478"/>
            <a:ext cx="3397259" cy="192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</a:rPr>
              <a:t>Clarificación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567D7B6-3D86-47F4-9A2E-143DB16D2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282" y="4777572"/>
            <a:ext cx="1673251" cy="19963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C3756C8-3685-484D-AA36-D0D8154D2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306" y="-56079"/>
            <a:ext cx="121920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C43E46C3-BBD3-4017-9712-F76F37FB3CED}"/>
              </a:ext>
            </a:extLst>
          </p:cNvPr>
          <p:cNvSpPr txBox="1"/>
          <p:nvPr/>
        </p:nvSpPr>
        <p:spPr>
          <a:xfrm>
            <a:off x="652419" y="3175085"/>
            <a:ext cx="783950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dirty="0"/>
              <a:t>Solicitar que dos estudiantes jueguen “Zapatito cochinito cambia de piecito” varias veces y siempre iniciando con la misma persona.</a:t>
            </a:r>
          </a:p>
          <a:p>
            <a:pPr>
              <a:spcAft>
                <a:spcPts val="600"/>
              </a:spcAft>
            </a:pPr>
            <a:r>
              <a:rPr lang="es-ES" sz="2800" dirty="0"/>
              <a:t>Repetir la experiencia, pero ahora con el juego “Piedra-papel-tijera”.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FC68981-5CEF-4B73-8E80-1B6600679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8108" y="802240"/>
            <a:ext cx="652329" cy="3535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9C8D48C7-037B-4F28-9AB2-C40A45106D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794725" y="4842147"/>
            <a:ext cx="3084410" cy="1495569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137880" y="6940398"/>
            <a:ext cx="101669" cy="1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4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2538">
        <p14:reveal/>
      </p:transition>
    </mc:Choice>
    <mc:Fallback>
      <p:transition spd="slow" advTm="72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AB817B-5210-4374-A482-7CBC18CF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050" y="440807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+mn-lt"/>
              </a:rPr>
              <a:t>Etapa 2: Movilización y aplicación de los conocimientos.</a:t>
            </a:r>
            <a:endParaRPr lang="es-CR" sz="3600" dirty="0"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412CFF3-196C-461C-928A-1B7A364C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1950"/>
            <a:ext cx="3487214" cy="16887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C3AAB45-6333-4C63-91FB-769B1977CF3F}"/>
              </a:ext>
            </a:extLst>
          </p:cNvPr>
          <p:cNvSpPr txBox="1"/>
          <p:nvPr/>
        </p:nvSpPr>
        <p:spPr>
          <a:xfrm>
            <a:off x="3048000" y="17663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3600" dirty="0"/>
              <a:t>Construcción / Aplicación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="" xmlns:a16="http://schemas.microsoft.com/office/drawing/2014/main" id="{E8C1463B-85CB-4F08-821A-44784937A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704345"/>
              </p:ext>
            </p:extLst>
          </p:nvPr>
        </p:nvGraphicFramePr>
        <p:xfrm>
          <a:off x="636104" y="2674391"/>
          <a:ext cx="10905873" cy="3900424"/>
        </p:xfrm>
        <a:graphic>
          <a:graphicData uri="http://schemas.openxmlformats.org/drawingml/2006/table">
            <a:tbl>
              <a:tblPr firstRow="1" firstCol="1" bandRow="1"/>
              <a:tblGrid>
                <a:gridCol w="5434573">
                  <a:extLst>
                    <a:ext uri="{9D8B030D-6E8A-4147-A177-3AD203B41FA5}">
                      <a16:colId xmlns="" xmlns:a16="http://schemas.microsoft.com/office/drawing/2014/main" val="2534484438"/>
                    </a:ext>
                  </a:extLst>
                </a:gridCol>
                <a:gridCol w="5471300">
                  <a:extLst>
                    <a:ext uri="{9D8B030D-6E8A-4147-A177-3AD203B41FA5}">
                      <a16:colId xmlns="" xmlns:a16="http://schemas.microsoft.com/office/drawing/2014/main" val="963853941"/>
                    </a:ext>
                  </a:extLst>
                </a:gridCol>
              </a:tblGrid>
              <a:tr h="820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SITUACIÓN O 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EXPERIMENTO</a:t>
                      </a:r>
                      <a:endParaRPr lang="es-C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lang="es-C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ALEOTORIO O INCIERTO/CONOCIDO O SEGURO</a:t>
                      </a:r>
                      <a:endParaRPr lang="es-C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0110936"/>
                  </a:ext>
                </a:extLst>
              </a:tr>
              <a:tr h="44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 resultados de la Lotería Nacional.</a:t>
                      </a:r>
                      <a:endParaRPr lang="es-C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8980508"/>
                  </a:ext>
                </a:extLst>
              </a:tr>
              <a:tr h="44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 costo del pasaje del bus de San José a Upala.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2439386"/>
                  </a:ext>
                </a:extLst>
              </a:tr>
              <a:tr h="731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condición de lluvia (que llueva o no llueva) el día del próximo cumpleaños.</a:t>
                      </a:r>
                      <a:endParaRPr lang="es-C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1224427"/>
                  </a:ext>
                </a:extLst>
              </a:tr>
              <a:tr h="731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extracción de bolas de una caja rellena con bolas de color azul.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395308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DC9C1DE-FFCB-4CA8-B095-05DFAA05D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5321" y="244453"/>
            <a:ext cx="652329" cy="353599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7" end="70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425" y="1949"/>
            <a:ext cx="242504" cy="2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3088">
        <p:blinds dir="vert"/>
      </p:transition>
    </mc:Choice>
    <mc:Fallback xmlns="">
      <p:transition spd="slow" advTm="4308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C8908E2-EE49-44D2-9428-A28D2312A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8C3AFD7-4CCE-484E-84C6-80FB3E3E20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0C807E-560D-4B1E-8911-1B0B4631F6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3CCC1DF5-83E7-46A1-8737-18B5AA0F14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02114E49-C077-4083-B5C1-6A6E70F4D9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ED888B23-07FA-482A-96DF-47E31AF1A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D02149-D14E-49AD-85B3-A9214360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8323"/>
            <a:ext cx="4953000" cy="1216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Mini-cierre.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95070F0-AA6D-4908-B2BD-F590BDAA584B}"/>
              </a:ext>
            </a:extLst>
          </p:cNvPr>
          <p:cNvSpPr txBox="1"/>
          <p:nvPr/>
        </p:nvSpPr>
        <p:spPr>
          <a:xfrm>
            <a:off x="831851" y="2892553"/>
            <a:ext cx="49530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CEC57AC-2193-4563-B7F3-0F1F9F773A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804275" y="2627941"/>
            <a:ext cx="2244724" cy="16021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664773C-57A7-40E1-BE64-FD0291799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052971" y="990599"/>
            <a:ext cx="754853" cy="48768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9DD85870-A14F-4E84-A26D-D50DC16D83B6}"/>
              </a:ext>
            </a:extLst>
          </p:cNvPr>
          <p:cNvSpPr txBox="1"/>
          <p:nvPr/>
        </p:nvSpPr>
        <p:spPr>
          <a:xfrm>
            <a:off x="593034" y="1862896"/>
            <a:ext cx="8656983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100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persona docente aclarará dos conceptos:</a:t>
            </a:r>
            <a:endParaRPr lang="es-C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es-E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experimento o situación aleatoria o incierta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asocia a todo proceso cuyo resultado no es previsible más que debido a la intervención del azar; un ejemplo muy sencillo de un evento aleatorio es el lanzamiento de dados. </a:t>
            </a:r>
            <a:endParaRPr lang="es-C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es-E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suceso o experimento seguro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será aquel, que pase lo que pase, siempre ocurra, un ejemplo sería que al lanzar un dado que salga un número menor que 7.</a:t>
            </a:r>
            <a:endParaRPr lang="es-C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C9F0DE81-9692-419B-8126-5D9371C4A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57" y="200853"/>
            <a:ext cx="652329" cy="35359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4237B913-18B6-4A78-9B24-F3CFFAAA7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191" y="958010"/>
            <a:ext cx="755970" cy="4909388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8" end="284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13933" y="5711686"/>
            <a:ext cx="155711" cy="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4097">
        <p14:prism isInverted="1"/>
      </p:transition>
    </mc:Choice>
    <mc:Fallback xmlns="">
      <p:transition spd="slow" advTm="440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9B76D444-2756-434F-AE61-96D69830C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19C90C0-F290-4E24-8878-7C241DD064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10" r="-1" b="23399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27B6159-7734-4564-9E0F-C4BC43C36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2FFB46B-05BC-4950-B18A-9593FDAE6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1304D5B-5CA3-4838-BA80-9B3AD0546B38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!MUCHAS GRACIAS!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6289160-F0C3-4DDD-9D05-B0815A531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698" y="4850810"/>
            <a:ext cx="3487214" cy="16887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EE55B08C-5661-48B2-98E5-AEE24F2E1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0683" y="502920"/>
            <a:ext cx="652329" cy="32557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07" end="235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11569703" y="6355080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3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23788">
        <p14:prism/>
      </p:transition>
    </mc:Choice>
    <mc:Fallback xmlns="">
      <p:transition spd="slow" advTm="23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="" xmlns:a16="http://schemas.microsoft.com/office/drawing/2014/main" id="{B712E947-0734-45F9-9C4F-41114EC3A3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12B3290A-D3BF-4B87-B55B-FD9A98B497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033A715A-0686-440A-8F40-441B42A660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4761657F-19F2-425B-B7E9-0118CD13C3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E27B6634-79D3-4EDD-A77A-1065D6F3A4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" sz="4000" b="1" dirty="0">
                <a:solidFill>
                  <a:srgbClr val="FFFFFF"/>
                </a:solidFill>
              </a:rPr>
              <a:t>PLANTILLA DE PLANEAMIENTO</a:t>
            </a:r>
            <a:endParaRPr lang="en-US" sz="40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7CED2DE3-B8EA-4089-9964-506985533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6591" y="1717479"/>
            <a:ext cx="719390" cy="47415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39" end="111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14941" y="6539481"/>
            <a:ext cx="150119" cy="1501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90AC1D5-D9BC-374B-A88D-495A5B1FE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626" y="4641538"/>
            <a:ext cx="4565251" cy="221646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C794A16A-EA4D-4FA1-9308-836CC25C3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019" y="1586043"/>
            <a:ext cx="9349321" cy="44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593">
        <p:fade/>
      </p:transition>
    </mc:Choice>
    <mc:Fallback xmlns="">
      <p:transition spd="med" advTm="475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C8908E2-EE49-44D2-9428-A28D2312A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14E1141-65DC-4F54-8399-7221AE6F83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6096000" cy="68580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75B897-7127-4AAC-A078-70739204B5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DCFF188-DB07-46AA-A2B3-71E936EABE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15A9370-15D3-4C30-8BA1-2059A74C9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ED888B23-07FA-482A-96DF-47E31AF1A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676400"/>
            <a:ext cx="9856304" cy="1033627"/>
          </a:xfrm>
        </p:spPr>
        <p:txBody>
          <a:bodyPr anchor="t">
            <a:noAutofit/>
          </a:bodyPr>
          <a:lstStyle/>
          <a:p>
            <a:r>
              <a:rPr lang="en" sz="6600" b="1" dirty="0">
                <a:solidFill>
                  <a:schemeClr val="dk1"/>
                </a:solidFill>
                <a:latin typeface="+mn-lt"/>
              </a:rPr>
              <a:t>Estrategias de Mediación </a:t>
            </a:r>
            <a:endParaRPr lang="es-CR" sz="66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1" y="3429000"/>
            <a:ext cx="3581399" cy="1752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800" strike="sngStrike">
              <a:solidFill>
                <a:schemeClr val="tx1">
                  <a:alpha val="55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endParaRPr lang="es-MX" sz="180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2C2C0C9-8903-D048-AADD-9B426D94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614" y="4120323"/>
            <a:ext cx="5638798" cy="2737677"/>
          </a:xfrm>
          <a:prstGeom prst="rect">
            <a:avLst/>
          </a:prstGeom>
        </p:spPr>
      </p:pic>
      <p:sp>
        <p:nvSpPr>
          <p:cNvPr id="7" name="Redondear rectángulo de esquina del mismo lado 6">
            <a:extLst>
              <a:ext uri="{FF2B5EF4-FFF2-40B4-BE49-F238E27FC236}">
                <a16:creationId xmlns="" xmlns:a16="http://schemas.microsoft.com/office/drawing/2014/main" id="{DA996909-01B8-5049-A2D1-14683A0DA72A}"/>
              </a:ext>
            </a:extLst>
          </p:cNvPr>
          <p:cNvSpPr/>
          <p:nvPr/>
        </p:nvSpPr>
        <p:spPr>
          <a:xfrm>
            <a:off x="710932" y="713329"/>
            <a:ext cx="4775467" cy="710180"/>
          </a:xfrm>
          <a:prstGeom prst="round2SameRect">
            <a:avLst>
              <a:gd name="adj1" fmla="val 33114"/>
              <a:gd name="adj2" fmla="val 0"/>
            </a:avLst>
          </a:prstGeom>
          <a:solidFill>
            <a:srgbClr val="4C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ángulo redondeado 5">
            <a:extLst>
              <a:ext uri="{FF2B5EF4-FFF2-40B4-BE49-F238E27FC236}">
                <a16:creationId xmlns="" xmlns:a16="http://schemas.microsoft.com/office/drawing/2014/main" id="{9EBF35D3-1C78-CA48-B512-DC2856C87337}"/>
              </a:ext>
            </a:extLst>
          </p:cNvPr>
          <p:cNvSpPr/>
          <p:nvPr/>
        </p:nvSpPr>
        <p:spPr>
          <a:xfrm>
            <a:off x="890814" y="3586411"/>
            <a:ext cx="10410371" cy="1930400"/>
          </a:xfrm>
          <a:prstGeom prst="roundRect">
            <a:avLst>
              <a:gd name="adj" fmla="val 6141"/>
            </a:avLst>
          </a:prstGeom>
          <a:noFill/>
          <a:ln>
            <a:solidFill>
              <a:srgbClr val="4C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9D60C64D-5F7A-C44B-BDD6-137733123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7185" y="254102"/>
            <a:ext cx="650016" cy="41481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A9F8184B-98DE-409D-AB58-D0E352F5207C}"/>
              </a:ext>
            </a:extLst>
          </p:cNvPr>
          <p:cNvSpPr txBox="1"/>
          <p:nvPr/>
        </p:nvSpPr>
        <p:spPr>
          <a:xfrm>
            <a:off x="975692" y="358641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3200" dirty="0"/>
              <a:t>Actividad de ambientación:                                                                         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8C540738-E925-491E-9BAF-39DE61A9DF0A}"/>
              </a:ext>
            </a:extLst>
          </p:cNvPr>
          <p:cNvSpPr txBox="1"/>
          <p:nvPr/>
        </p:nvSpPr>
        <p:spPr>
          <a:xfrm>
            <a:off x="975692" y="4413111"/>
            <a:ext cx="6183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Para llevarlo a cabo se proponen dos actividades de ambientación “Dinámica de las ruletas”.</a:t>
            </a:r>
            <a:endParaRPr lang="es-CR" sz="240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66" end="220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4800" y="6400800"/>
            <a:ext cx="241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7024"/>
      </p:ext>
    </p:extLst>
  </p:cSld>
  <p:clrMapOvr>
    <a:masterClrMapping/>
  </p:clrMapOvr>
  <p:transition spd="slow" advTm="255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="" xmlns:a16="http://schemas.microsoft.com/office/drawing/2014/main" id="{5C8908E2-EE49-44D2-9428-A28D2312A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" name="Group 20">
            <a:extLst>
              <a:ext uri="{FF2B5EF4-FFF2-40B4-BE49-F238E27FC236}">
                <a16:creationId xmlns="" xmlns:a16="http://schemas.microsoft.com/office/drawing/2014/main" id="{D8C3AFD7-4CCE-484E-84C6-80FB3E3E20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31" name="Rectangle 21">
              <a:extLst>
                <a:ext uri="{FF2B5EF4-FFF2-40B4-BE49-F238E27FC236}">
                  <a16:creationId xmlns="" xmlns:a16="http://schemas.microsoft.com/office/drawing/2014/main" id="{490C807E-560D-4B1E-8911-1B0B4631F6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22">
              <a:extLst>
                <a:ext uri="{FF2B5EF4-FFF2-40B4-BE49-F238E27FC236}">
                  <a16:creationId xmlns="" xmlns:a16="http://schemas.microsoft.com/office/drawing/2014/main" id="{3CCC1DF5-83E7-46A1-8737-18B5AA0F14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Freeform: Shape 24">
            <a:extLst>
              <a:ext uri="{FF2B5EF4-FFF2-40B4-BE49-F238E27FC236}">
                <a16:creationId xmlns="" xmlns:a16="http://schemas.microsoft.com/office/drawing/2014/main" id="{02114E49-C077-4083-B5C1-6A6E70F4D9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4" name="Rectangle 26">
            <a:extLst>
              <a:ext uri="{FF2B5EF4-FFF2-40B4-BE49-F238E27FC236}">
                <a16:creationId xmlns="" xmlns:a16="http://schemas.microsoft.com/office/drawing/2014/main" id="{ED888B23-07FA-482A-96DF-47E31AF1A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6E10027-84BE-5043-9FDE-37692AFDA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899" y="3411767"/>
            <a:ext cx="4953000" cy="2404717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B65DF43E-382A-3E4A-8625-A6CE997AD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1034" y="1041516"/>
            <a:ext cx="650016" cy="414813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621837"/>
              </p:ext>
            </p:extLst>
          </p:nvPr>
        </p:nvGraphicFramePr>
        <p:xfrm>
          <a:off x="710985" y="3095263"/>
          <a:ext cx="6781799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Google Shape;2762;p33">
            <a:extLst>
              <a:ext uri="{FF2B5EF4-FFF2-40B4-BE49-F238E27FC236}">
                <a16:creationId xmlns="" xmlns:a16="http://schemas.microsoft.com/office/drawing/2014/main" id="{AA661ADB-2B30-4996-BC16-8334A0269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1676400"/>
            <a:ext cx="10101471" cy="1216025"/>
          </a:xfrm>
          <a:prstGeom prst="rect">
            <a:avLst/>
          </a:pr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52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egu"/>
              <a:buNone/>
              <a:defRPr sz="7200" b="1" i="0" u="none" strike="noStrike" cap="none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CR" sz="3200" dirty="0">
                <a:solidFill>
                  <a:schemeClr val="dk1"/>
                </a:solidFill>
              </a:rPr>
              <a:t>Materiales necesarios por subgrupos de dos estudiantes.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372E345E-DC5F-4121-9642-799A1BC483AA}"/>
              </a:ext>
            </a:extLst>
          </p:cNvPr>
          <p:cNvGrpSpPr/>
          <p:nvPr/>
        </p:nvGrpSpPr>
        <p:grpSpPr>
          <a:xfrm>
            <a:off x="7648848" y="3717178"/>
            <a:ext cx="377687" cy="441823"/>
            <a:chOff x="4459827" y="655388"/>
            <a:chExt cx="377687" cy="441823"/>
          </a:xfrm>
        </p:grpSpPr>
        <p:sp>
          <p:nvSpPr>
            <p:cNvPr id="28" name="Flecha: a la derecha 27">
              <a:extLst>
                <a:ext uri="{FF2B5EF4-FFF2-40B4-BE49-F238E27FC236}">
                  <a16:creationId xmlns="" xmlns:a16="http://schemas.microsoft.com/office/drawing/2014/main" id="{4DBF84FC-EA37-44D1-8A49-7870582C2807}"/>
                </a:ext>
              </a:extLst>
            </p:cNvPr>
            <p:cNvSpPr/>
            <p:nvPr/>
          </p:nvSpPr>
          <p:spPr>
            <a:xfrm>
              <a:off x="4459827" y="655388"/>
              <a:ext cx="377687" cy="4418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lecha: a la derecha 4">
              <a:extLst>
                <a:ext uri="{FF2B5EF4-FFF2-40B4-BE49-F238E27FC236}">
                  <a16:creationId xmlns="" xmlns:a16="http://schemas.microsoft.com/office/drawing/2014/main" id="{A73D792C-50B1-4633-9162-23C28CF87E6E}"/>
                </a:ext>
              </a:extLst>
            </p:cNvPr>
            <p:cNvSpPr txBox="1"/>
            <p:nvPr/>
          </p:nvSpPr>
          <p:spPr>
            <a:xfrm>
              <a:off x="4459827" y="743753"/>
              <a:ext cx="264381" cy="265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800" kern="120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="" xmlns:a16="http://schemas.microsoft.com/office/drawing/2014/main" id="{B6593A5C-DCD5-42D0-959E-D03E81D63A88}"/>
              </a:ext>
            </a:extLst>
          </p:cNvPr>
          <p:cNvGrpSpPr/>
          <p:nvPr/>
        </p:nvGrpSpPr>
        <p:grpSpPr>
          <a:xfrm>
            <a:off x="8092035" y="3438408"/>
            <a:ext cx="1781546" cy="1068928"/>
            <a:chOff x="4994291" y="341835"/>
            <a:chExt cx="1781546" cy="1068928"/>
          </a:xfrm>
        </p:grpSpPr>
        <p:sp>
          <p:nvSpPr>
            <p:cNvPr id="37" name="Rectángulo: esquinas redondeadas 36">
              <a:extLst>
                <a:ext uri="{FF2B5EF4-FFF2-40B4-BE49-F238E27FC236}">
                  <a16:creationId xmlns="" xmlns:a16="http://schemas.microsoft.com/office/drawing/2014/main" id="{75FA7224-3EA8-4AC1-85BF-EB7E98AB97CD}"/>
                </a:ext>
              </a:extLst>
            </p:cNvPr>
            <p:cNvSpPr/>
            <p:nvPr/>
          </p:nvSpPr>
          <p:spPr>
            <a:xfrm>
              <a:off x="4994291" y="341835"/>
              <a:ext cx="1781546" cy="106892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ángulo: esquinas redondeadas 4">
              <a:extLst>
                <a:ext uri="{FF2B5EF4-FFF2-40B4-BE49-F238E27FC236}">
                  <a16:creationId xmlns="" xmlns:a16="http://schemas.microsoft.com/office/drawing/2014/main" id="{1204E035-F7BF-4636-8597-A17254722566}"/>
                </a:ext>
              </a:extLst>
            </p:cNvPr>
            <p:cNvSpPr txBox="1"/>
            <p:nvPr/>
          </p:nvSpPr>
          <p:spPr>
            <a:xfrm>
              <a:off x="5025599" y="373143"/>
              <a:ext cx="1718930" cy="1006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2400" kern="1200" dirty="0"/>
                <a:t>Otros</a:t>
              </a:r>
            </a:p>
          </p:txBody>
        </p:sp>
      </p:grp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7147" y="5562599"/>
            <a:ext cx="203201" cy="2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357">
        <p:fade/>
      </p:transition>
    </mc:Choice>
    <mc:Fallback xmlns="">
      <p:transition spd="med" advTm="41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>
                                            <p:graphicEl>
                                              <a:dgm id="{913D0B41-6140-4E6E-91FF-D795B06F8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graphicEl>
                                              <a:dgm id="{913D0B41-6140-4E6E-91FF-D795B06F8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>
                                            <p:graphicEl>
                                              <a:dgm id="{913D0B41-6140-4E6E-91FF-D795B06F8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>
                                            <p:graphicEl>
                                              <a:dgm id="{913D0B41-6140-4E6E-91FF-D795B06F8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4">
                                            <p:graphicEl>
                                              <a:dgm id="{332A779F-C0D0-4D81-870E-B06C962B8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4">
                                            <p:graphicEl>
                                              <a:dgm id="{332A779F-C0D0-4D81-870E-B06C962B8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graphicEl>
                                              <a:dgm id="{332A779F-C0D0-4D81-870E-B06C962B8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>
                                            <p:graphicEl>
                                              <a:dgm id="{332A779F-C0D0-4D81-870E-B06C962B8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4">
                                            <p:graphicEl>
                                              <a:dgm id="{56FA57BE-5422-41C6-99D8-5642FBC1F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4">
                                            <p:graphicEl>
                                              <a:dgm id="{56FA57BE-5422-41C6-99D8-5642FBC1F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>
                                            <p:graphicEl>
                                              <a:dgm id="{56FA57BE-5422-41C6-99D8-5642FBC1F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4">
                                            <p:graphicEl>
                                              <a:dgm id="{56FA57BE-5422-41C6-99D8-5642FBC1F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4">
                                            <p:graphicEl>
                                              <a:dgm id="{A9542949-69A2-4539-923B-82187D428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4">
                                            <p:graphicEl>
                                              <a:dgm id="{A9542949-69A2-4539-923B-82187D428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">
                                            <p:graphicEl>
                                              <a:dgm id="{A9542949-69A2-4539-923B-82187D428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">
                                            <p:graphicEl>
                                              <a:dgm id="{A9542949-69A2-4539-923B-82187D428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4">
                                            <p:graphicEl>
                                              <a:dgm id="{0D327504-F3D9-4709-A5A9-EB126BEED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4">
                                            <p:graphicEl>
                                              <a:dgm id="{0D327504-F3D9-4709-A5A9-EB126BEED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">
                                            <p:graphicEl>
                                              <a:dgm id="{0D327504-F3D9-4709-A5A9-EB126BEED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4">
                                            <p:graphicEl>
                                              <a:dgm id="{0D327504-F3D9-4709-A5A9-EB126BEED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4" grpId="0">
        <p:bldSub>
          <a:bldDgm/>
        </p:bldSub>
      </p:bldGraphic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BEBFA723-5A7B-472D-ABD7-1526B8D3A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6B27065-399A-4CF7-BF70-CF79B9848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CF22986C-DDF7-4109-9D6A-006800D6B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C025298-F835-4B83-A3A3-6555157E01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7106C81-A3F0-4DA0-9368-6BBCDB9648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B3B35E8-1AF4-4D76-93A5-B0B0884083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EE36D67-B37F-424F-9E60-904A2588E96A}"/>
              </a:ext>
            </a:extLst>
          </p:cNvPr>
          <p:cNvSpPr txBox="1"/>
          <p:nvPr/>
        </p:nvSpPr>
        <p:spPr>
          <a:xfrm>
            <a:off x="804673" y="3121701"/>
            <a:ext cx="3144476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atin typeface="+mj-lt"/>
                <a:ea typeface="+mj-ea"/>
                <a:cs typeface="+mj-cs"/>
              </a:rPr>
              <a:t>DINÁMICA DE LAS RULETAS.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AC697E4-3C33-4204-B0E5-E62A65924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177931" y="-4695"/>
            <a:ext cx="5014069" cy="5362640"/>
          </a:xfrm>
          <a:prstGeom prst="rect">
            <a:avLst/>
          </a:prstGeom>
          <a:ln w="9525"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ED51F01-F2A8-4C02-97A8-DC94F7DF7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76" y="589744"/>
            <a:ext cx="885371" cy="644094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81300" y="-9390"/>
            <a:ext cx="207652" cy="2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44">
        <p:fade/>
      </p:transition>
    </mc:Choice>
    <mc:Fallback xmlns="">
      <p:transition spd="med" advTm="194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="" xmlns:a16="http://schemas.microsoft.com/office/drawing/2014/main" id="{DC0BDF49-6DDD-3C4A-87C8-397B51560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600000">
            <a:off x="460467" y="1448754"/>
            <a:ext cx="3487303" cy="2222098"/>
          </a:xfrm>
          <a:prstGeom prst="rect">
            <a:avLst/>
          </a:prstGeom>
        </p:spPr>
      </p:pic>
      <p:cxnSp>
        <p:nvCxnSpPr>
          <p:cNvPr id="35" name="Straight Connector 26">
            <a:extLst>
              <a:ext uri="{FF2B5EF4-FFF2-40B4-BE49-F238E27FC236}">
                <a16:creationId xmlns="" xmlns:a16="http://schemas.microsoft.com/office/drawing/2014/main" id="{DCD67800-37AC-4E14-89B0-F79DCB3F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8">
            <a:extLst>
              <a:ext uri="{FF2B5EF4-FFF2-40B4-BE49-F238E27FC236}">
                <a16:creationId xmlns="" xmlns:a16="http://schemas.microsoft.com/office/drawing/2014/main" id="{20F1788F-A5AE-4188-8274-F7F2E3833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F1C397D6-9EFB-B24F-8796-4E23C029C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7092" y="1045051"/>
            <a:ext cx="3995454" cy="3898010"/>
          </a:xfrm>
          <a:prstGeom prst="rect">
            <a:avLst/>
          </a:prstGeom>
        </p:spPr>
      </p:pic>
      <p:pic>
        <p:nvPicPr>
          <p:cNvPr id="8" name="Gráfico 4">
            <a:extLst>
              <a:ext uri="{FF2B5EF4-FFF2-40B4-BE49-F238E27FC236}">
                <a16:creationId xmlns="" xmlns:a16="http://schemas.microsoft.com/office/drawing/2014/main" id="{E1060713-303E-5940-ABD3-E6F7228D37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86" y="655423"/>
            <a:ext cx="650016" cy="4148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3CBDB09-2D47-2248-B226-2C0920D7EB4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76710" b="10680"/>
          <a:stretch/>
        </p:blipFill>
        <p:spPr>
          <a:xfrm>
            <a:off x="27877" y="6114908"/>
            <a:ext cx="12192000" cy="69767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C3595C35-4E7C-FD4D-BFB8-F9F6E8351D72}"/>
              </a:ext>
            </a:extLst>
          </p:cNvPr>
          <p:cNvSpPr/>
          <p:nvPr/>
        </p:nvSpPr>
        <p:spPr>
          <a:xfrm>
            <a:off x="6013809" y="1754888"/>
            <a:ext cx="219994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1. Articulación </a:t>
            </a:r>
          </a:p>
          <a:p>
            <a:pPr lvl="0" algn="ctr"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Curricular</a:t>
            </a:r>
            <a:endParaRPr lang="es-MX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37340DB8-C237-4309-9CCE-FC0C54EB848D}"/>
              </a:ext>
            </a:extLst>
          </p:cNvPr>
          <p:cNvSpPr txBox="1"/>
          <p:nvPr/>
        </p:nvSpPr>
        <p:spPr>
          <a:xfrm>
            <a:off x="391095" y="1354286"/>
            <a:ext cx="35450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4400" b="1" dirty="0"/>
              <a:t>Actividad #</a:t>
            </a:r>
            <a:r>
              <a:rPr lang="en" sz="4400" dirty="0"/>
              <a:t> 1</a:t>
            </a:r>
            <a:endParaRPr lang="es-CR" sz="4400" b="1" dirty="0"/>
          </a:p>
        </p:txBody>
      </p:sp>
      <p:pic>
        <p:nvPicPr>
          <p:cNvPr id="30" name="Google Shape;2772;p34">
            <a:extLst>
              <a:ext uri="{FF2B5EF4-FFF2-40B4-BE49-F238E27FC236}">
                <a16:creationId xmlns="" xmlns:a16="http://schemas.microsoft.com/office/drawing/2014/main" id="{63F3FB70-A968-4E53-AF53-9A6130B2E09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66712" y="1253718"/>
            <a:ext cx="4414679" cy="403039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DE362CB5-4CE0-4A40-B0A3-E2CD95F44546}"/>
              </a:ext>
            </a:extLst>
          </p:cNvPr>
          <p:cNvSpPr txBox="1"/>
          <p:nvPr/>
        </p:nvSpPr>
        <p:spPr>
          <a:xfrm>
            <a:off x="8742562" y="2035301"/>
            <a:ext cx="295588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CR" sz="1800" b="1" u="sng" dirty="0">
                <a:solidFill>
                  <a:srgbClr val="1F497D"/>
                </a:solidFill>
              </a:rPr>
              <a:t>Imagen tomada de: </a:t>
            </a:r>
            <a:r>
              <a:rPr lang="es-CR" sz="1800" b="1" dirty="0">
                <a:solidFill>
                  <a:srgbClr val="1F497D"/>
                </a:solidFill>
              </a:rPr>
              <a:t>http://geogebra.es/gauss/materiales_didacticos/eso/actividades/estadistica_y_probabilidad/estimacion/ruleta_frutas/actividad.html.</a:t>
            </a:r>
            <a:endParaRPr lang="es-CR" sz="1800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193AAC2-CFB5-4075-BD59-7FA503AAA1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0" y="-13347"/>
            <a:ext cx="12192000" cy="71734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85C9E755-42F0-4458-8305-7FF543B7BBFD}"/>
              </a:ext>
            </a:extLst>
          </p:cNvPr>
          <p:cNvSpPr txBox="1"/>
          <p:nvPr/>
        </p:nvSpPr>
        <p:spPr>
          <a:xfrm>
            <a:off x="780922" y="2407777"/>
            <a:ext cx="2960084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800" dirty="0"/>
              <a:t>Girar la ruleta y que ésta se detenga en un limón, una cereza, o una manzana.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8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853552" y="6519552"/>
            <a:ext cx="122547" cy="1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98025"/>
      </p:ext>
    </p:extLst>
  </p:cSld>
  <p:clrMapOvr>
    <a:masterClrMapping/>
  </p:clrMapOvr>
  <p:transition spd="slow" advTm="1587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8" grpId="0"/>
      <p:bldP spid="3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AFB1A1-349B-4287-AB5A-5340A5BC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96" y="4054990"/>
            <a:ext cx="10903477" cy="166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2200" kern="1200" dirty="0">
                <a:latin typeface="+mj-lt"/>
                <a:ea typeface="+mj-ea"/>
                <a:cs typeface="+mj-cs"/>
              </a:rPr>
              <a:t>Nota: Si la pandemia de Covid-19 continúa, la persona docente podría hacer la actividad desde la pizarra girando ella la ruleta y de la misma forma anotar los resultados en una tabla</a:t>
            </a:r>
            <a:r>
              <a:rPr lang="es-ES" sz="4000" kern="1200" dirty="0">
                <a:latin typeface="+mj-lt"/>
                <a:ea typeface="+mj-ea"/>
                <a:cs typeface="+mj-cs"/>
              </a:rPr>
              <a:t>.</a:t>
            </a:r>
            <a:r>
              <a:rPr lang="es-E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s-E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57AF8BF-BF48-4095-BD38-0B582E18E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7356" y="-2"/>
            <a:ext cx="3377891" cy="224474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D44D087-84EC-4C5D-A0B2-0C9AC6D93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744" y="302819"/>
            <a:ext cx="652329" cy="4145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236EEE6-336E-4E21-9ABE-9B189322D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960" y="1189311"/>
            <a:ext cx="10903477" cy="2691620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5671" y="0"/>
            <a:ext cx="111027" cy="1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087">
        <p14:reveal/>
      </p:transition>
    </mc:Choice>
    <mc:Fallback xmlns="">
      <p:transition spd="slow" advTm="29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C2C809-4186-485A-AF8C-19EACAF4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046"/>
            <a:ext cx="5660571" cy="152512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" sz="3600" dirty="0">
                <a:latin typeface="+mn-lt"/>
              </a:rPr>
              <a:t>Actividad # 2</a:t>
            </a:r>
            <a:endParaRPr lang="en-US" sz="360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CB64814D-A361-44E1-8D97-B83E41C8B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52A6879-032A-4946-9CCA-44D38BEDF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7C2D141-F73C-4BF3-B3DF-D3BA74B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DB456AC5-2DFE-4E00-B0CE-30AAA2A3D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F2C988E-E098-4EB8-9FB8-06CEB907E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205" y="344748"/>
            <a:ext cx="1413030" cy="897999"/>
          </a:xfrm>
          <a:prstGeom prst="rect">
            <a:avLst/>
          </a:prstGeom>
        </p:spPr>
      </p:pic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D3EB41F8-8868-4FC3-8553-94FEE5A8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39671820-9967-4806-B0A7-4944C2A4A5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25B2603-8FE6-46F3-8E2E-573312979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13414" y="4241220"/>
            <a:ext cx="2931085" cy="27352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5746E75-8375-4D96-9471-F5729E2EA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112" y="1603625"/>
            <a:ext cx="3812456" cy="362151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D8E03C39-B8C0-41F7-A72F-B90409A1D0F5}"/>
              </a:ext>
            </a:extLst>
          </p:cNvPr>
          <p:cNvSpPr txBox="1"/>
          <p:nvPr/>
        </p:nvSpPr>
        <p:spPr>
          <a:xfrm>
            <a:off x="6378359" y="1842041"/>
            <a:ext cx="2960084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800" dirty="0"/>
              <a:t>Girar la ruleta y que ésta se detenga en un número menor o igual que 8.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45" y="6780646"/>
            <a:ext cx="157991" cy="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3818"/>
      </p:ext>
    </p:extLst>
  </p:cSld>
  <p:clrMapOvr>
    <a:masterClrMapping/>
  </p:clrMapOvr>
  <p:transition spd="slow" advTm="1678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25B2603-8FE6-46F3-8E2E-573312979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12"/>
            <a:ext cx="5913230" cy="28672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F2C988E-E098-4EB8-9FB8-06CEB907E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8704" y="202746"/>
            <a:ext cx="652329" cy="4145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792C88F-E115-45A6-A515-37FF88E7F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12" y="2559967"/>
            <a:ext cx="11326244" cy="20193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1511417-EF72-4A18-BFCA-355DCCDE580C}"/>
              </a:ext>
            </a:extLst>
          </p:cNvPr>
          <p:cNvSpPr txBox="1"/>
          <p:nvPr/>
        </p:nvSpPr>
        <p:spPr>
          <a:xfrm>
            <a:off x="314212" y="4854177"/>
            <a:ext cx="1148590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>
                <a:latin typeface="Varela Round"/>
                <a:ea typeface="Varela Round"/>
                <a:cs typeface="Varela Round"/>
                <a:sym typeface="Varela Round"/>
              </a:rPr>
              <a:t>Una vez que los estudiantes han jugado con sus ruletas, la persona docente hará preguntas generadoras que le permitan a la persona estudiante establecer diferencias claras entre una situación aleatoria o de aquellas son seguras.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EA4AD7D-F06D-4450-AE06-3930E06B5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253831" y="5393634"/>
            <a:ext cx="3020056" cy="146436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2" end="60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0114" y="6507058"/>
            <a:ext cx="135042" cy="13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8"/>
    </mc:Choice>
    <mc:Fallback xmlns="">
      <p:transition spd="slow" advTm="18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658</Words>
  <Application>Microsoft Office PowerPoint</Application>
  <PresentationFormat>Panorámica</PresentationFormat>
  <Paragraphs>74</Paragraphs>
  <Slides>16</Slides>
  <Notes>4</Notes>
  <HiddenSlides>0</HiddenSlides>
  <MMClips>16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Gaegu</vt:lpstr>
      <vt:lpstr>Times New Roman</vt:lpstr>
      <vt:lpstr>Varela Round</vt:lpstr>
      <vt:lpstr>Tema de Office</vt:lpstr>
      <vt:lpstr>Presentación de PowerPoint</vt:lpstr>
      <vt:lpstr>PLANTILLA DE PLANEAMIENTO</vt:lpstr>
      <vt:lpstr>Estrategias de Mediación </vt:lpstr>
      <vt:lpstr>Materiales necesarios por subgrupos de dos estudiantes.</vt:lpstr>
      <vt:lpstr>Presentación de PowerPoint</vt:lpstr>
      <vt:lpstr>Presentación de PowerPoint</vt:lpstr>
      <vt:lpstr>Nota: Si la pandemia de Covid-19 continúa, la persona docente podría hacer la actividad desde la pizarra girando ella la ruleta y de la misma forma anotar los resultados en una tabla. </vt:lpstr>
      <vt:lpstr>Actividad # 2</vt:lpstr>
      <vt:lpstr>Presentación de PowerPoint</vt:lpstr>
      <vt:lpstr>ETAPA 1: APRENDIZAJE DE CONOCIMIENTOS. </vt:lpstr>
      <vt:lpstr>II Momento: Trabajo estudiantil independiente.</vt:lpstr>
      <vt:lpstr>III Momento: Discusión interactiva y comunicativa. </vt:lpstr>
      <vt:lpstr>IV Momento: Clausura o cierre.</vt:lpstr>
      <vt:lpstr>Etapa 2: Movilización y aplicación de los conocimientos.</vt:lpstr>
      <vt:lpstr>Mini-cierre.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Melania Maria Brenes Monge</dc:creator>
  <cp:lastModifiedBy>Cuenta Microsoft</cp:lastModifiedBy>
  <cp:revision>242</cp:revision>
  <dcterms:created xsi:type="dcterms:W3CDTF">2021-05-18T20:56:38Z</dcterms:created>
  <dcterms:modified xsi:type="dcterms:W3CDTF">2021-06-29T02:00:42Z</dcterms:modified>
</cp:coreProperties>
</file>