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ppt/media/audio11.bin" ContentType="audio/unknown"/>
  <Override PartName="/ppt/media/audio12.bin" ContentType="audio/unknown"/>
  <Override PartName="/ppt/media/audio13.bin" ContentType="audio/unknown"/>
  <Override PartName="/ppt/media/audio14.bin" ContentType="audio/unknown"/>
  <Override PartName="/ppt/media/audio15.bin" ContentType="audio/unknown"/>
  <Override PartName="/ppt/media/audio16.bin" ContentType="audio/unknown"/>
  <Override PartName="/ppt/media/audio17.bin" ContentType="audio/unknown"/>
  <Override PartName="/ppt/media/audio18.bin" ContentType="audio/unknown"/>
  <Override PartName="/ppt/media/audio19.bin" ContentType="audio/unknown"/>
  <Override PartName="/ppt/media/audio20.bin" ContentType="audio/unknown"/>
  <Override PartName="/ppt/media/audio21.bin" ContentType="audio/unknown"/>
  <Override PartName="/ppt/media/audio22.bin" ContentType="audio/unknown"/>
  <Override PartName="/ppt/media/audio23.bin" ContentType="audio/unknown"/>
  <Override PartName="/ppt/media/audio24.bin" ContentType="audio/unknown"/>
  <Override PartName="/ppt/media/audio25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771AE-CDAF-8643-B323-7854F6613DC5}" type="datetime1">
              <a:rPr lang="es-CR" smtClean="0"/>
              <a:t>19/10/13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31EF-DD8F-ED48-BD3C-F7982990B9D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406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C772-27B9-DD49-B779-01EABB5CE8CC}" type="datetime1">
              <a:rPr lang="es-CR" smtClean="0"/>
              <a:t>19/10/13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45D7-F81B-8349-8DD5-0AC31AFAA1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368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245D7-F81B-8349-8DD5-0AC31AFAA1A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03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ACF0504-3FF0-184A-B8A0-14755A72AB63}" type="datetime1">
              <a:rPr lang="es-CR" smtClean="0"/>
              <a:t>19/10/13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CC888B-D9F9-4E54-B722-F151A9F45E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D74-4063-B844-995C-B0F3D5BC0F2D}" type="datetime1">
              <a:rPr lang="es-CR" smtClean="0"/>
              <a:t>19/10/13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AB72-9210-3B46-B7C4-D162E8C142FB}" type="datetime1">
              <a:rPr lang="es-CR" smtClean="0"/>
              <a:t>19/10/13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0B42-462E-FA40-B336-FA4AA00D01D2}" type="datetime1">
              <a:rPr lang="es-CR" smtClean="0"/>
              <a:t>19/10/13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0539-3F54-834F-B705-A449AD70E3C0}" type="datetime1">
              <a:rPr lang="es-CR" smtClean="0"/>
              <a:t>19/10/13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C389-E5BA-644F-A7BD-5D459A24FC55}" type="datetime1">
              <a:rPr lang="es-CR" smtClean="0"/>
              <a:t>19/10/13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A9B1-EB89-C948-9029-0300C71BB1E2}" type="datetime1">
              <a:rPr lang="es-CR" smtClean="0"/>
              <a:t>19/10/13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6D4C-A608-EF4D-8706-00CA93237EAB}" type="datetime1">
              <a:rPr lang="es-CR" smtClean="0"/>
              <a:t>19/10/13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AAC2-BA18-2549-BC22-02BBD8A19554}" type="datetime1">
              <a:rPr lang="es-CR" smtClean="0"/>
              <a:t>19/10/13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750C602-AD8A-0C4A-BE34-408FBB40E9D2}" type="datetime1">
              <a:rPr lang="es-CR" smtClean="0"/>
              <a:t>19/10/13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FB777B-5D0D-8345-9BF4-8A97EC707357}" type="datetime1">
              <a:rPr lang="es-CR" smtClean="0"/>
              <a:t>19/10/13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F4CD4B-4FA5-414F-88D3-10A6AF1C0FFD}" type="datetime1">
              <a:rPr lang="es-CR" smtClean="0"/>
              <a:t>19/10/13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s-ES" smtClean="0"/>
              <a:t>Rándall Castro Madrigal.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3426BE-6352-3B4C-ADA4-4F1CB48F0556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audio" Target="../media/audio10.bin"/><Relationship Id="rId12" Type="http://schemas.openxmlformats.org/officeDocument/2006/relationships/audio" Target="../media/audio11.bin"/><Relationship Id="rId13" Type="http://schemas.openxmlformats.org/officeDocument/2006/relationships/audio" Target="../media/audio12.bin"/><Relationship Id="rId14" Type="http://schemas.openxmlformats.org/officeDocument/2006/relationships/audio" Target="../media/audio13.bin"/><Relationship Id="rId15" Type="http://schemas.openxmlformats.org/officeDocument/2006/relationships/audio" Target="../media/audio14.bin"/><Relationship Id="rId16" Type="http://schemas.openxmlformats.org/officeDocument/2006/relationships/audio" Target="../media/audio15.bin"/><Relationship Id="rId17" Type="http://schemas.openxmlformats.org/officeDocument/2006/relationships/audio" Target="../media/audio16.bin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audio" Target="../media/audio4.bin"/><Relationship Id="rId6" Type="http://schemas.openxmlformats.org/officeDocument/2006/relationships/audio" Target="../media/audio5.bin"/><Relationship Id="rId7" Type="http://schemas.openxmlformats.org/officeDocument/2006/relationships/audio" Target="../media/audio6.bin"/><Relationship Id="rId8" Type="http://schemas.openxmlformats.org/officeDocument/2006/relationships/audio" Target="../media/audio7.bin"/><Relationship Id="rId9" Type="http://schemas.openxmlformats.org/officeDocument/2006/relationships/audio" Target="../media/audio8.bin"/><Relationship Id="rId10" Type="http://schemas.openxmlformats.org/officeDocument/2006/relationships/audio" Target="../media/audio9.bin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audio" Target="../media/audio11.bin"/><Relationship Id="rId12" Type="http://schemas.openxmlformats.org/officeDocument/2006/relationships/audio" Target="../media/audio24.bin"/><Relationship Id="rId13" Type="http://schemas.openxmlformats.org/officeDocument/2006/relationships/audio" Target="../media/audio25.bin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7.bin"/><Relationship Id="rId3" Type="http://schemas.openxmlformats.org/officeDocument/2006/relationships/audio" Target="../media/audio18.bin"/><Relationship Id="rId4" Type="http://schemas.openxmlformats.org/officeDocument/2006/relationships/audio" Target="../media/audio19.bin"/><Relationship Id="rId5" Type="http://schemas.openxmlformats.org/officeDocument/2006/relationships/audio" Target="../media/audio13.bin"/><Relationship Id="rId6" Type="http://schemas.openxmlformats.org/officeDocument/2006/relationships/audio" Target="../media/audio20.bin"/><Relationship Id="rId7" Type="http://schemas.openxmlformats.org/officeDocument/2006/relationships/audio" Target="../media/audio21.bin"/><Relationship Id="rId8" Type="http://schemas.openxmlformats.org/officeDocument/2006/relationships/audio" Target="../media/audio22.bin"/><Relationship Id="rId9" Type="http://schemas.openxmlformats.org/officeDocument/2006/relationships/audio" Target="../media/audio23.bin"/><Relationship Id="rId10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2242" y="1600009"/>
            <a:ext cx="6793451" cy="1470025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00FF"/>
                </a:solidFill>
              </a:rPr>
              <a:t>¿Qué sonido corresponde a cada letra del alfabeto español? (fonemas)</a:t>
            </a:r>
            <a:endParaRPr lang="es-ES" sz="3600" dirty="0">
              <a:solidFill>
                <a:srgbClr val="00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5520" y="4804169"/>
            <a:ext cx="7922680" cy="1752600"/>
          </a:xfrm>
        </p:spPr>
        <p:txBody>
          <a:bodyPr/>
          <a:lstStyle/>
          <a:p>
            <a:r>
              <a:rPr lang="es-ES" dirty="0" smtClean="0"/>
              <a:t>Lic. Rándall </a:t>
            </a:r>
            <a:r>
              <a:rPr lang="es-ES" dirty="0" smtClean="0"/>
              <a:t>Castro Madrigal</a:t>
            </a:r>
          </a:p>
          <a:p>
            <a:r>
              <a:rPr lang="es-ES" dirty="0" smtClean="0"/>
              <a:t>Asesor Regional de Español de Sarapiquí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97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Hover r:id="" action="ppaction://noaction" highlightClick="1">
              <a:snd r:embed="rId2" name="A.wav"/>
            </a:hlinkHover>
          </p:cNvPr>
          <p:cNvSpPr/>
          <p:nvPr/>
        </p:nvSpPr>
        <p:spPr>
          <a:xfrm>
            <a:off x="992717" y="794806"/>
            <a:ext cx="1283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- a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ángulo 6">
            <a:hlinkHover r:id="" action="ppaction://noaction" highlightClick="1">
              <a:snd r:embed="rId3" name="B.wav"/>
            </a:hlinkHover>
          </p:cNvPr>
          <p:cNvSpPr/>
          <p:nvPr/>
        </p:nvSpPr>
        <p:spPr>
          <a:xfrm>
            <a:off x="2873030" y="794806"/>
            <a:ext cx="1209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 - </a:t>
            </a: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8" name="Rectángulo 7">
            <a:hlinkHover r:id="" action="ppaction://noaction" highlightClick="1">
              <a:snd r:embed="rId4" name="C.wav"/>
            </a:hlinkHover>
          </p:cNvPr>
          <p:cNvSpPr/>
          <p:nvPr/>
        </p:nvSpPr>
        <p:spPr>
          <a:xfrm>
            <a:off x="4597168" y="794806"/>
            <a:ext cx="1495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 </a:t>
            </a: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ángulo 8">
            <a:hlinkHover r:id="" action="ppaction://noaction" highlightClick="1">
              <a:snd r:embed="rId5" name="CH.wav"/>
            </a:hlinkHover>
          </p:cNvPr>
          <p:cNvSpPr/>
          <p:nvPr/>
        </p:nvSpPr>
        <p:spPr>
          <a:xfrm>
            <a:off x="6215463" y="794806"/>
            <a:ext cx="1883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 - ch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ángulo 9">
            <a:hlinkHover r:id="" action="ppaction://noaction" highlightClick="1">
              <a:snd r:embed="rId6" name="D.wav"/>
            </a:hlinkHover>
          </p:cNvPr>
          <p:cNvSpPr/>
          <p:nvPr/>
        </p:nvSpPr>
        <p:spPr>
          <a:xfrm>
            <a:off x="992717" y="2064070"/>
            <a:ext cx="1264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d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ángulo 10">
            <a:hlinkHover r:id="" action="ppaction://noaction" highlightClick="1">
              <a:snd r:embed="rId7" name="E.wav"/>
            </a:hlinkHover>
          </p:cNvPr>
          <p:cNvSpPr/>
          <p:nvPr/>
        </p:nvSpPr>
        <p:spPr>
          <a:xfrm>
            <a:off x="2919242" y="2064070"/>
            <a:ext cx="1172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 - e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ángulo 11">
            <a:hlinkHover r:id="" action="ppaction://noaction" highlightClick="1">
              <a:snd r:embed="rId8" name="F.wav"/>
            </a:hlinkHover>
          </p:cNvPr>
          <p:cNvSpPr/>
          <p:nvPr/>
        </p:nvSpPr>
        <p:spPr>
          <a:xfrm>
            <a:off x="4597168" y="2064070"/>
            <a:ext cx="992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f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ángulo 12">
            <a:hlinkHover r:id="" action="ppaction://noaction" highlightClick="1">
              <a:snd r:embed="rId9" name="G.wav"/>
            </a:hlinkHover>
          </p:cNvPr>
          <p:cNvSpPr/>
          <p:nvPr/>
        </p:nvSpPr>
        <p:spPr>
          <a:xfrm>
            <a:off x="6095426" y="2064070"/>
            <a:ext cx="1569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 – g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ángulo 14">
            <a:hlinkHover r:id="" action="ppaction://noaction" highlightClick="1">
              <a:snd r:embed="rId10" name="N.wav"/>
            </a:hlinkHover>
          </p:cNvPr>
          <p:cNvSpPr/>
          <p:nvPr/>
        </p:nvSpPr>
        <p:spPr>
          <a:xfrm>
            <a:off x="4597168" y="4627074"/>
            <a:ext cx="1255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- n 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ángulo 15">
            <a:hlinkHover r:id="" action="ppaction://noaction" highlightClick="1">
              <a:snd r:embed="rId11" name="M.wav"/>
            </a:hlinkHover>
          </p:cNvPr>
          <p:cNvSpPr/>
          <p:nvPr/>
        </p:nvSpPr>
        <p:spPr>
          <a:xfrm>
            <a:off x="2873030" y="4621969"/>
            <a:ext cx="1486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m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ángulo 16">
            <a:hlinkHover r:id="" action="ppaction://noaction" highlightClick="1">
              <a:snd r:embed="rId12" name="LL.wav"/>
            </a:hlinkHover>
          </p:cNvPr>
          <p:cNvSpPr/>
          <p:nvPr/>
        </p:nvSpPr>
        <p:spPr>
          <a:xfrm>
            <a:off x="1121885" y="4622737"/>
            <a:ext cx="1264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LL - ll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ángulo 17">
            <a:hlinkHover r:id="" action="ppaction://noaction" highlightClick="1">
              <a:snd r:embed="rId13" name="L.wav"/>
            </a:hlinkHover>
          </p:cNvPr>
          <p:cNvSpPr/>
          <p:nvPr/>
        </p:nvSpPr>
        <p:spPr>
          <a:xfrm>
            <a:off x="6303152" y="3238824"/>
            <a:ext cx="950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l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ángulo 18">
            <a:hlinkHover r:id="" action="ppaction://noaction" highlightClick="1">
              <a:snd r:embed="rId14" name="K.wav"/>
            </a:hlinkHover>
          </p:cNvPr>
          <p:cNvSpPr/>
          <p:nvPr/>
        </p:nvSpPr>
        <p:spPr>
          <a:xfrm>
            <a:off x="4597168" y="3238824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k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ángulo 19">
            <a:hlinkHover r:id="" action="ppaction://noaction" highlightClick="1">
              <a:snd r:embed="rId15" name="J.wav"/>
            </a:hlinkHover>
          </p:cNvPr>
          <p:cNvSpPr/>
          <p:nvPr/>
        </p:nvSpPr>
        <p:spPr>
          <a:xfrm>
            <a:off x="2919242" y="3238824"/>
            <a:ext cx="978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j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ángulo 20">
            <a:hlinkHover r:id="" action="ppaction://noaction" highlightClick="1">
              <a:snd r:embed="rId16" name="i.wav"/>
            </a:hlinkHover>
          </p:cNvPr>
          <p:cNvSpPr/>
          <p:nvPr/>
        </p:nvSpPr>
        <p:spPr>
          <a:xfrm>
            <a:off x="1121885" y="3238824"/>
            <a:ext cx="876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i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ángulo 22">
            <a:hlinkHover r:id="" action="ppaction://noaction" highlightClick="1">
              <a:snd r:embed="rId17" name="Ñ.wav"/>
            </a:hlinkHover>
          </p:cNvPr>
          <p:cNvSpPr/>
          <p:nvPr/>
        </p:nvSpPr>
        <p:spPr>
          <a:xfrm>
            <a:off x="6303152" y="4621969"/>
            <a:ext cx="1255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Ñ - ñ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n 2" descr="Captura de pantalla 2013-10-19 16.31.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63" y="5829771"/>
            <a:ext cx="3860800" cy="34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1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Click r:id="" action="ppaction://noaction" highlightClick="1">
              <a:snd r:embed="rId2" name="b.wav"/>
            </a:hlinkClick>
            <a:hlinkHover r:id="" action="ppaction://noaction" highlightClick="1">
              <a:snd r:embed="rId3" name="O.wav"/>
            </a:hlinkHover>
          </p:cNvPr>
          <p:cNvSpPr/>
          <p:nvPr/>
        </p:nvSpPr>
        <p:spPr>
          <a:xfrm>
            <a:off x="1096811" y="794806"/>
            <a:ext cx="1320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</a:t>
            </a:r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</a:p>
        </p:txBody>
      </p:sp>
      <p:sp>
        <p:nvSpPr>
          <p:cNvPr id="8" name="Rectángulo 7">
            <a:hlinkHover r:id="" action="ppaction://noaction" highlightClick="1">
              <a:snd r:embed="rId4" name="P.wav"/>
            </a:hlinkHover>
          </p:cNvPr>
          <p:cNvSpPr/>
          <p:nvPr/>
        </p:nvSpPr>
        <p:spPr>
          <a:xfrm>
            <a:off x="2965453" y="794806"/>
            <a:ext cx="12001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p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ángulo 8">
            <a:hlinkHover r:id="" action="ppaction://noaction" highlightClick="1">
              <a:snd r:embed="rId5" name="K.wav"/>
            </a:hlinkHover>
          </p:cNvPr>
          <p:cNvSpPr/>
          <p:nvPr/>
        </p:nvSpPr>
        <p:spPr>
          <a:xfrm>
            <a:off x="4507338" y="794806"/>
            <a:ext cx="1569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q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ángulo 9">
            <a:hlinkHover r:id="" action="ppaction://noaction" highlightClick="1">
              <a:snd r:embed="rId6" name="R.wav"/>
            </a:hlinkHover>
          </p:cNvPr>
          <p:cNvSpPr/>
          <p:nvPr/>
        </p:nvSpPr>
        <p:spPr>
          <a:xfrm>
            <a:off x="6331980" y="794806"/>
            <a:ext cx="1056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11" name="Rectángulo 10">
            <a:hlinkHover r:id="" action="ppaction://noaction" highlightClick="1">
              <a:snd r:embed="rId7" name="S.wav"/>
            </a:hlinkHover>
          </p:cNvPr>
          <p:cNvSpPr/>
          <p:nvPr/>
        </p:nvSpPr>
        <p:spPr>
          <a:xfrm>
            <a:off x="1096811" y="1799378"/>
            <a:ext cx="1080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12" name="Rectángulo 11">
            <a:hlinkHover r:id="" action="ppaction://noaction" highlightClick="1">
              <a:snd r:embed="rId8" name="T.wav"/>
            </a:hlinkHover>
          </p:cNvPr>
          <p:cNvSpPr/>
          <p:nvPr/>
        </p:nvSpPr>
        <p:spPr>
          <a:xfrm>
            <a:off x="2982225" y="1828615"/>
            <a:ext cx="969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t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ángulo 12">
            <a:hlinkHover r:id="" action="ppaction://noaction" highlightClick="1">
              <a:snd r:embed="rId9" name="U.wav"/>
            </a:hlinkHover>
          </p:cNvPr>
          <p:cNvSpPr/>
          <p:nvPr/>
        </p:nvSpPr>
        <p:spPr>
          <a:xfrm>
            <a:off x="4608890" y="1799378"/>
            <a:ext cx="1209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u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ángulo 13">
            <a:hlinkHover r:id="" action="ppaction://noaction" highlightClick="1">
              <a:snd r:embed="rId10" name="B.wav"/>
            </a:hlinkHover>
          </p:cNvPr>
          <p:cNvSpPr/>
          <p:nvPr/>
        </p:nvSpPr>
        <p:spPr>
          <a:xfrm>
            <a:off x="6211943" y="1799378"/>
            <a:ext cx="1458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v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ángulo 17">
            <a:hlinkHover r:id="" action="ppaction://noaction" highlightClick="1">
              <a:snd r:embed="rId7" name="S.wav"/>
            </a:hlinkHover>
          </p:cNvPr>
          <p:cNvSpPr/>
          <p:nvPr/>
        </p:nvSpPr>
        <p:spPr>
          <a:xfrm>
            <a:off x="6211943" y="2921084"/>
            <a:ext cx="1320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z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ángulo 18">
            <a:hlinkHover r:id="" action="ppaction://noaction" highlightClick="1">
              <a:snd r:embed="rId11" name="LL.wav"/>
            </a:hlinkHover>
          </p:cNvPr>
          <p:cNvSpPr/>
          <p:nvPr/>
        </p:nvSpPr>
        <p:spPr>
          <a:xfrm>
            <a:off x="4503932" y="2921084"/>
            <a:ext cx="1431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y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ángulo 19">
            <a:hlinkHover r:id="" action="ppaction://noaction" highlightClick="1">
              <a:snd r:embed="rId12" name="X.wav"/>
            </a:hlinkHover>
          </p:cNvPr>
          <p:cNvSpPr/>
          <p:nvPr/>
        </p:nvSpPr>
        <p:spPr>
          <a:xfrm>
            <a:off x="2862765" y="2920328"/>
            <a:ext cx="1449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x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ángulo 20">
            <a:hlinkHover r:id="" action="ppaction://noaction" highlightClick="1">
              <a:snd r:embed="rId13" name="w.wav"/>
            </a:hlinkHover>
          </p:cNvPr>
          <p:cNvSpPr/>
          <p:nvPr/>
        </p:nvSpPr>
        <p:spPr>
          <a:xfrm>
            <a:off x="1096811" y="2918371"/>
            <a:ext cx="14542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s-ES_tradn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w</a:t>
            </a:r>
            <a:endParaRPr lang="es-ES_trad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54646" y="44674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914401" y="4036566"/>
            <a:ext cx="74199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_tradnl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Notas*: </a:t>
            </a: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letra “c” cuando está frente a las vocales “e”, “i”, se pronuncia como la “s”.</a:t>
            </a: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“g” en algunas palabras se pronuncia como la “j” </a:t>
            </a:r>
            <a:r>
              <a:rPr lang="es-ES_tradnl" sz="1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Ej: </a:t>
            </a: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“gitano”.</a:t>
            </a:r>
            <a:endParaRPr lang="es-ES_tradnl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“q” suena igual que la “k”.</a:t>
            </a: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“b” y la “v” suenan igual.</a:t>
            </a: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“x” inicial se pronuncia como la  “s”.</a:t>
            </a: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“y” sola se pronuncia como la “i”, pero entre otras letras, como la “ll”.</a:t>
            </a:r>
          </a:p>
          <a:p>
            <a:pPr marL="285750" indent="-285750" algn="just">
              <a:buFontTx/>
              <a:buChar char="-"/>
            </a:pP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“z” en </a:t>
            </a:r>
            <a:r>
              <a:rPr lang="es-ES_tradnl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s-ES_tradnl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atinoamérica se pronuncia como la “s”.</a:t>
            </a:r>
            <a:endParaRPr lang="es-ES_tradnl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Imagen 16" descr="Captura de pantalla 2013-10-19 16.31.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63" y="5829771"/>
            <a:ext cx="3860800" cy="34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38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Marcador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ad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599</TotalTime>
  <Words>242</Words>
  <Application>Microsoft Macintosh PowerPoint</Application>
  <PresentationFormat>Presentación en pantalla (4:3)</PresentationFormat>
  <Paragraphs>40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Marcador</vt:lpstr>
      <vt:lpstr>¿Qué sonido corresponde a cada letra del alfabeto español? (fonemas)</vt:lpstr>
      <vt:lpstr>Presentación de PowerPoint</vt:lpstr>
      <vt:lpstr>Presentación de PowerPoint</vt:lpstr>
    </vt:vector>
  </TitlesOfParts>
  <Company>mac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sonido corresponde a cada letra del abecedario español?</dc:title>
  <dc:creator>MacBook Pro</dc:creator>
  <cp:lastModifiedBy>MacBook Pro</cp:lastModifiedBy>
  <cp:revision>24</cp:revision>
  <dcterms:created xsi:type="dcterms:W3CDTF">2013-10-18T16:13:10Z</dcterms:created>
  <dcterms:modified xsi:type="dcterms:W3CDTF">2013-10-19T22:38:53Z</dcterms:modified>
</cp:coreProperties>
</file>