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9753600" cx="13004800"/>
  <p:notesSz cx="6858000" cy="9144000"/>
  <p:embeddedFontLst>
    <p:embeddedFont>
      <p:font typeface="Short St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jS/rhiKrBC/tv2ad2xtZWGuBUd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ShortSt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/>
          <p:cNvPicPr preferRelativeResize="0"/>
          <p:nvPr/>
        </p:nvPicPr>
        <p:blipFill rotWithShape="1">
          <a:blip r:embed="rId4">
            <a:alphaModFix amt="75999"/>
          </a:blip>
          <a:srcRect b="0" l="0" r="0" t="0"/>
          <a:stretch/>
        </p:blipFill>
        <p:spPr>
          <a:xfrm>
            <a:off x="4365625" y="2803525"/>
            <a:ext cx="4273550" cy="2044700"/>
          </a:xfrm>
          <a:prstGeom prst="rect">
            <a:avLst/>
          </a:prstGeom>
          <a:noFill/>
          <a:ln>
            <a:noFill/>
          </a:ln>
          <a:effectLst>
            <a:outerShdw blurRad="63500" dir="2700000" dist="76200">
              <a:srgbClr val="000000">
                <a:alpha val="74901"/>
              </a:srgbClr>
            </a:outerShdw>
          </a:effectLst>
        </p:spPr>
      </p:pic>
      <p:sp>
        <p:nvSpPr>
          <p:cNvPr id="19" name="Google Shape;19;p1"/>
          <p:cNvSpPr txBox="1"/>
          <p:nvPr>
            <p:ph type="title"/>
          </p:nvPr>
        </p:nvSpPr>
        <p:spPr>
          <a:xfrm>
            <a:off x="330200" y="279400"/>
            <a:ext cx="12192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68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Síntesis de las reformas curriculares en I Ciclo.</a:t>
            </a:r>
            <a:endParaRPr sz="6800"/>
          </a:p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1270000" y="6045200"/>
            <a:ext cx="10464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3600"/>
              <a:buFont typeface="Short Stack"/>
              <a:buNone/>
            </a:pPr>
            <a:r>
              <a:rPr b="0" i="0" lang="en-US" sz="3600" u="none" cap="none" strike="noStrik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Rándall Castro M.</a:t>
            </a:r>
            <a:endParaRPr b="0" i="0" sz="3600" u="none" cap="none" strike="noStrik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3600"/>
              <a:buFont typeface="Short Stack"/>
              <a:buNone/>
            </a:pPr>
            <a:r>
              <a:rPr b="0" i="0" lang="en-US" sz="3600" u="none" cap="none" strike="noStrik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Asesor Regional de Español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>
            <p:ph type="title"/>
          </p:nvPr>
        </p:nvSpPr>
        <p:spPr>
          <a:xfrm>
            <a:off x="330200" y="279400"/>
            <a:ext cx="12192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1. Cambio en el ambiente áulico.</a:t>
            </a:r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200" y="2997200"/>
            <a:ext cx="7112000" cy="4940300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sp>
        <p:nvSpPr>
          <p:cNvPr id="27" name="Google Shape;27;p2"/>
          <p:cNvSpPr/>
          <p:nvPr/>
        </p:nvSpPr>
        <p:spPr>
          <a:xfrm>
            <a:off x="217487" y="2676525"/>
            <a:ext cx="36195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Aula espaciosa</a:t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952500" y="7070725"/>
            <a:ext cx="51816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Materiales didácticos</a:t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353175" y="8975725"/>
            <a:ext cx="4449762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Ambiente relajado</a:t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835900" y="5343525"/>
            <a:ext cx="3178175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Mucho juego</a:t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886825" y="3108325"/>
            <a:ext cx="356235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Mucha lectura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114300" y="355600"/>
            <a:ext cx="12192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2. Perfil del docente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4670425" y="2765425"/>
            <a:ext cx="3870325" cy="4208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Creativo.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Paciente.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Lector.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Autodidacta.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Investigador.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Ordenado.</a:t>
            </a:r>
            <a:endParaRPr/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6100" y="6129337"/>
            <a:ext cx="2070100" cy="2911475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" y="3427412"/>
            <a:ext cx="2971800" cy="2097087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9400" y="1585912"/>
            <a:ext cx="1955800" cy="2654300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114300" y="355600"/>
            <a:ext cx="12192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3. Conciencia fonológica</a:t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454025" y="1838325"/>
            <a:ext cx="4775200" cy="21510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El niño parte de los sonidos que conoce (fonemas)...</a:t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03200" y="4048125"/>
            <a:ext cx="5041900" cy="21510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... para relacionarlos con las letras (grafemas)...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28600" y="6372225"/>
            <a:ext cx="5524500" cy="21510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... y construir sílabas, palabras, oraciones, párrafos.</a:t>
            </a:r>
            <a:endParaRPr/>
          </a:p>
        </p:txBody>
      </p:sp>
      <p:pic>
        <p:nvPicPr>
          <p:cNvPr id="49" name="Google Shape;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300" y="1651000"/>
            <a:ext cx="3317875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4900" y="4699000"/>
            <a:ext cx="408940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000" y="7264400"/>
            <a:ext cx="3048000" cy="21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4">
            <a:alphaModFix amt="39999"/>
          </a:blip>
          <a:srcRect b="0" l="0" r="0" t="0"/>
          <a:stretch/>
        </p:blipFill>
        <p:spPr>
          <a:xfrm>
            <a:off x="7747000" y="1854200"/>
            <a:ext cx="4610100" cy="3949700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sp>
        <p:nvSpPr>
          <p:cNvPr id="57" name="Google Shape;57;p5"/>
          <p:cNvSpPr txBox="1"/>
          <p:nvPr>
            <p:ph type="title"/>
          </p:nvPr>
        </p:nvSpPr>
        <p:spPr>
          <a:xfrm>
            <a:off x="114300" y="355600"/>
            <a:ext cx="12192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4. Evaluación</a:t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276225" y="2130425"/>
            <a:ext cx="121031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Primer año: formativa (cualitativa).</a:t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376487" y="3959225"/>
            <a:ext cx="9590087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-Segundo año: cualitativa y cuantitativa</a:t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1663700" y="5788025"/>
            <a:ext cx="121031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Tercer año: cualitativa y cuantitativa.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/>
          <p:cNvPicPr preferRelativeResize="0"/>
          <p:nvPr/>
        </p:nvPicPr>
        <p:blipFill rotWithShape="1">
          <a:blip r:embed="rId4">
            <a:alphaModFix amt="39999"/>
          </a:blip>
          <a:srcRect b="0" l="0" r="0" t="0"/>
          <a:stretch/>
        </p:blipFill>
        <p:spPr>
          <a:xfrm>
            <a:off x="7747000" y="1854200"/>
            <a:ext cx="4610100" cy="3949700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sp>
        <p:nvSpPr>
          <p:cNvPr id="66" name="Google Shape;66;p6"/>
          <p:cNvSpPr txBox="1"/>
          <p:nvPr>
            <p:ph type="title"/>
          </p:nvPr>
        </p:nvSpPr>
        <p:spPr>
          <a:xfrm>
            <a:off x="114300" y="355600"/>
            <a:ext cx="12192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4. Evaluación</a:t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987425" y="2130425"/>
            <a:ext cx="121031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Primer año se compone de dos unidades:</a:t>
            </a: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0762" y="3222625"/>
            <a:ext cx="767715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1. Comprensión y expresión oral</a:t>
            </a:r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990600" y="4314825"/>
            <a:ext cx="12103100" cy="77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2. Lectoescritura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/>
          <p:nvPr/>
        </p:nvPicPr>
        <p:blipFill rotWithShape="1">
          <a:blip r:embed="rId4">
            <a:alphaModFix amt="39999"/>
          </a:blip>
          <a:srcRect b="0" l="0" r="0" t="0"/>
          <a:stretch/>
        </p:blipFill>
        <p:spPr>
          <a:xfrm>
            <a:off x="7747000" y="1854200"/>
            <a:ext cx="4610100" cy="3949700"/>
          </a:xfrm>
          <a:prstGeom prst="rect">
            <a:avLst/>
          </a:prstGeom>
          <a:noFill/>
          <a:ln>
            <a:noFill/>
          </a:ln>
          <a:effectLst>
            <a:outerShdw blurRad="63500" dir="13019990" dist="76199">
              <a:srgbClr val="000000">
                <a:alpha val="74901"/>
              </a:srgbClr>
            </a:outerShdw>
          </a:effectLst>
        </p:spPr>
      </p:pic>
      <p:sp>
        <p:nvSpPr>
          <p:cNvPr id="75" name="Google Shape;75;p7"/>
          <p:cNvSpPr txBox="1"/>
          <p:nvPr>
            <p:ph type="title"/>
          </p:nvPr>
        </p:nvSpPr>
        <p:spPr>
          <a:xfrm>
            <a:off x="114300" y="355600"/>
            <a:ext cx="12192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4. Evaluación</a:t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987425" y="1787525"/>
            <a:ext cx="11544300" cy="14652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Los nuevos programas incluyen las estrategias de mediación y las de evaluación.</a:t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877887" y="3565525"/>
            <a:ext cx="9715500" cy="14652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El docente debe construir sus propios instrumentos de medición (cualitativos)</a:t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927100" y="5343525"/>
            <a:ext cx="11150600" cy="35226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Los objetivos se cambiaron por contenidos curriculares: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Conceptuales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Procedimentales.</a:t>
            </a:r>
            <a:endParaRPr b="0" i="0" sz="4200" u="none">
              <a:solidFill>
                <a:srgbClr val="F5EC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C00"/>
              </a:buClr>
              <a:buSzPts val="4200"/>
              <a:buFont typeface="Short Stack"/>
              <a:buNone/>
            </a:pPr>
            <a:r>
              <a:rPr b="0" i="0" lang="en-US" sz="4200" u="none">
                <a:solidFill>
                  <a:srgbClr val="F5EC00"/>
                </a:solidFill>
                <a:latin typeface="Short Stack"/>
                <a:ea typeface="Short Stack"/>
                <a:cs typeface="Short Stack"/>
                <a:sym typeface="Short Stack"/>
              </a:rPr>
              <a:t>- Actitudinales.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type="title"/>
          </p:nvPr>
        </p:nvSpPr>
        <p:spPr>
          <a:xfrm>
            <a:off x="1155700" y="1955800"/>
            <a:ext cx="10464800" cy="64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41"/>
              </a:buClr>
              <a:buSzPts val="7200"/>
              <a:buFont typeface="Short Stack"/>
              <a:buNone/>
            </a:pPr>
            <a:r>
              <a:rPr b="0" i="0" lang="en-US" sz="7200" u="none">
                <a:solidFill>
                  <a:srgbClr val="FFFC41"/>
                </a:solidFill>
                <a:latin typeface="Short Stack"/>
                <a:ea typeface="Short Stack"/>
                <a:cs typeface="Short Stack"/>
                <a:sym typeface="Short Stack"/>
              </a:rPr>
              <a:t>Se les agradece que envíen una lista de los docentes que impartirán I ciclo en 2014 para convocarlos.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FFFFFF"/>
      </a:dk1>
      <a:lt1>
        <a:srgbClr val="000000"/>
      </a:lt1>
      <a:dk2>
        <a:srgbClr val="CBC8C2"/>
      </a:dk2>
      <a:lt2>
        <a:srgbClr val="51504D"/>
      </a:lt2>
      <a:accent1>
        <a:srgbClr val="71B0E2"/>
      </a:accent1>
      <a:accent2>
        <a:srgbClr val="A8E685"/>
      </a:accent2>
      <a:accent3>
        <a:srgbClr val="000000"/>
      </a:accent3>
      <a:accent4>
        <a:srgbClr val="71B0E2"/>
      </a:accent4>
      <a:accent5>
        <a:srgbClr val="A8E685"/>
      </a:accent5>
      <a:accent6>
        <a:srgbClr val="0000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/>
</file>