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25C170-9263-43D7-AFAE-6B24CA2AB545}" type="datetimeFigureOut">
              <a:rPr lang="es-ES" smtClean="0"/>
              <a:t>04/12/2014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88D616-041A-4643-818D-96ABB366EBE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exto" TargetMode="External"/><Relationship Id="rId2" Type="http://schemas.openxmlformats.org/officeDocument/2006/relationships/hyperlink" Target="http://es.wikipedia.org/wiki/Oraci%C3%B3n_(gram%C3%A1tica)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s.wikipedia.org/wiki/May%C3%BAscul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4077072"/>
            <a:ext cx="5000600" cy="76964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CR" b="1" dirty="0" smtClean="0">
                <a:solidFill>
                  <a:schemeClr val="tx1"/>
                </a:solidFill>
              </a:rPr>
              <a:t>Asesoría de Español </a:t>
            </a:r>
          </a:p>
          <a:p>
            <a:pPr algn="r"/>
            <a:r>
              <a:rPr lang="es-CR" b="1" dirty="0" smtClean="0">
                <a:solidFill>
                  <a:schemeClr val="tx1"/>
                </a:solidFill>
              </a:rPr>
              <a:t>Dirección Regional de Cañas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47664" y="2044005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anose="04020705040A02060702" pitchFamily="82" charset="0"/>
              </a:rPr>
              <a:t>La redacción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i="1" dirty="0">
                <a:effectLst/>
              </a:rPr>
              <a:t>Ejemplo gráfico.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" y="1052736"/>
            <a:ext cx="830688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s-CR" dirty="0"/>
              <a:t>Una vez que cada uno de los estudiantes, expresa su idea, el docente procede a escribirlas en el pizarrón. </a:t>
            </a:r>
            <a:endParaRPr lang="es-ES" dirty="0"/>
          </a:p>
          <a:p>
            <a:pPr lvl="0" fontAlgn="base"/>
            <a:r>
              <a:rPr lang="es-CR" dirty="0"/>
              <a:t>De igual manera se procede con los párrafos subsiguientes hasta completar la composición escrita. </a:t>
            </a:r>
            <a:endParaRPr lang="es-ES" dirty="0"/>
          </a:p>
          <a:p>
            <a:pPr lvl="0" fontAlgn="base"/>
            <a:r>
              <a:rPr lang="es-CR" dirty="0"/>
              <a:t>Luego cada estudiante la copia en su cuaderno de trabajo.</a:t>
            </a:r>
            <a:endParaRPr lang="es-ES" dirty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R" dirty="0" err="1">
                <a:effectLst/>
              </a:rPr>
              <a:t>Semiconcreto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2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s-CR" dirty="0"/>
              <a:t>Una vez que se haya ejecutado todo lo anterior, se llega a esta etapa, que es la producción del escrito por parte del estudiante sobre un tema específico. </a:t>
            </a:r>
            <a:endParaRPr lang="es-ES" dirty="0"/>
          </a:p>
          <a:p>
            <a:pPr lvl="0" fontAlgn="base"/>
            <a:r>
              <a:rPr lang="es-CR" dirty="0"/>
              <a:t>Se construye en forma escrita con todos requerimientos explicados y se revisa el borrador antes de pasarlo en limpio, para su publicación final.</a:t>
            </a: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R" dirty="0">
                <a:effectLst/>
              </a:rPr>
              <a:t>Etapa abstracta 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98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183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 smtClean="0"/>
              <a:t>EL PÁRRAFO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7303" y="90872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Berlin Sans FB" panose="020E0602020502020306" pitchFamily="34" charset="0"/>
              </a:rPr>
              <a:t>Es </a:t>
            </a:r>
            <a:r>
              <a:rPr lang="es-ES" sz="2800" dirty="0">
                <a:latin typeface="Berlin Sans FB" panose="020E0602020502020306" pitchFamily="34" charset="0"/>
              </a:rPr>
              <a:t>una unidad comunicativa formada por un conjunto de oraciones secuenciales que trata un mismo tema. </a:t>
            </a:r>
            <a:endParaRPr lang="es-ES" sz="2800" dirty="0" smtClean="0"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latin typeface="Berlin Sans FB" panose="020E0602020502020306" pitchFamily="34" charset="0"/>
              </a:rPr>
              <a:t>Está </a:t>
            </a:r>
            <a:r>
              <a:rPr lang="es-ES" sz="2800" dirty="0">
                <a:latin typeface="Berlin Sans FB" panose="020E0602020502020306" pitchFamily="34" charset="0"/>
              </a:rPr>
              <a:t>compuesto por un conjunto </a:t>
            </a:r>
            <a:r>
              <a:rPr lang="es-ES" sz="2800" dirty="0" smtClean="0">
                <a:latin typeface="Berlin Sans FB" panose="020E0602020502020306" pitchFamily="34" charset="0"/>
              </a:rPr>
              <a:t>de </a:t>
            </a:r>
            <a:r>
              <a:rPr lang="es-ES" sz="2800" dirty="0" smtClean="0">
                <a:latin typeface="Berlin Sans FB" panose="020E0602020502020306" pitchFamily="34" charset="0"/>
                <a:hlinkClick r:id="rId2" tooltip="Oración (gramática)"/>
              </a:rPr>
              <a:t>oraciones</a:t>
            </a:r>
            <a:r>
              <a:rPr lang="es-ES" sz="2800" dirty="0">
                <a:latin typeface="Berlin Sans FB" panose="020E0602020502020306" pitchFamily="34" charset="0"/>
              </a:rPr>
              <a:t> que tienen cierta unidad temática o que, sin tenerla, se enuncian juntas. </a:t>
            </a:r>
            <a:endParaRPr lang="es-ES" sz="2800" dirty="0" smtClean="0"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latin typeface="Berlin Sans FB" panose="020E0602020502020306" pitchFamily="34" charset="0"/>
              </a:rPr>
              <a:t>Es </a:t>
            </a:r>
            <a:r>
              <a:rPr lang="es-ES" sz="2800" dirty="0">
                <a:latin typeface="Berlin Sans FB" panose="020E0602020502020306" pitchFamily="34" charset="0"/>
              </a:rPr>
              <a:t>un componente del </a:t>
            </a:r>
            <a:r>
              <a:rPr lang="es-ES" sz="2800" dirty="0">
                <a:latin typeface="Berlin Sans FB" panose="020E0602020502020306" pitchFamily="34" charset="0"/>
                <a:hlinkClick r:id="rId3" tooltip="Texto"/>
              </a:rPr>
              <a:t>texto</a:t>
            </a:r>
            <a:r>
              <a:rPr lang="es-ES" sz="2800" dirty="0">
                <a:latin typeface="Berlin Sans FB" panose="020E0602020502020306" pitchFamily="34" charset="0"/>
              </a:rPr>
              <a:t> que en su aspecto externo comienza con una </a:t>
            </a:r>
            <a:r>
              <a:rPr lang="es-ES" sz="2800" dirty="0">
                <a:latin typeface="Berlin Sans FB" panose="020E0602020502020306" pitchFamily="34" charset="0"/>
                <a:hlinkClick r:id="rId4" tooltip="Mayúscula"/>
              </a:rPr>
              <a:t>mayúscula</a:t>
            </a:r>
            <a:r>
              <a:rPr lang="es-ES" sz="2800" dirty="0">
                <a:latin typeface="Berlin Sans FB" panose="020E0602020502020306" pitchFamily="34" charset="0"/>
              </a:rPr>
              <a:t> y termina en un punto y aparte. </a:t>
            </a:r>
            <a:endParaRPr lang="es-ES" sz="2800" dirty="0" smtClean="0">
              <a:latin typeface="Berlin Sans FB" panose="020E0602020502020306" pitchFamily="34" charset="0"/>
            </a:endParaRPr>
          </a:p>
          <a:p>
            <a:pPr algn="just"/>
            <a:r>
              <a:rPr lang="es-ES" sz="2800" dirty="0" smtClean="0">
                <a:latin typeface="Berlin Sans FB" panose="020E0602020502020306" pitchFamily="34" charset="0"/>
              </a:rPr>
              <a:t>Comprende </a:t>
            </a:r>
            <a:r>
              <a:rPr lang="es-ES" sz="2800" dirty="0">
                <a:latin typeface="Berlin Sans FB" panose="020E0602020502020306" pitchFamily="34" charset="0"/>
              </a:rPr>
              <a:t>varias oraciones relacionadas sobre el mismo subtema; una de ellas expresa la idea principal.</a:t>
            </a:r>
          </a:p>
        </p:txBody>
      </p:sp>
    </p:spTree>
    <p:extLst>
      <p:ext uri="{BB962C8B-B14F-4D97-AF65-F5344CB8AC3E}">
        <p14:creationId xmlns:p14="http://schemas.microsoft.com/office/powerpoint/2010/main" val="132103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Técnica de la mano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8706"/>
            <a:ext cx="8566799" cy="51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effectLst/>
              </a:rPr>
              <a:t>Puntuación del párrafo</a:t>
            </a:r>
            <a:r>
              <a:rPr lang="es-CR" dirty="0" smtClean="0">
                <a:effectLst/>
              </a:rPr>
              <a:t>: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0388"/>
            <a:ext cx="8064896" cy="496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5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70992"/>
          </a:xfrm>
        </p:spPr>
        <p:txBody>
          <a:bodyPr>
            <a:normAutofit fontScale="90000"/>
          </a:bodyPr>
          <a:lstStyle/>
          <a:p>
            <a:pPr lvl="0"/>
            <a:r>
              <a:rPr lang="es-CR" dirty="0"/>
              <a:t>P</a:t>
            </a:r>
            <a:r>
              <a:rPr lang="es-CR" dirty="0" smtClean="0"/>
              <a:t>ara </a:t>
            </a:r>
            <a:r>
              <a:rPr lang="es-CR" dirty="0"/>
              <a:t>diferenciar las ideas: fundamental y secundarias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968552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6142" r="9073"/>
          <a:stretch/>
        </p:blipFill>
        <p:spPr bwMode="auto">
          <a:xfrm rot="19665132">
            <a:off x="4767438" y="4037410"/>
            <a:ext cx="4224930" cy="178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Reglas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b="1" dirty="0"/>
              <a:t>Escribir en forma impersonal.</a:t>
            </a:r>
            <a:endParaRPr lang="es-ES" dirty="0"/>
          </a:p>
          <a:p>
            <a:pPr marL="109728" lvl="0" indent="0" fontAlgn="base">
              <a:buNone/>
            </a:pPr>
            <a:r>
              <a:rPr lang="es-CR" dirty="0"/>
              <a:t>Cuando se produce una redacción, en ocasiones dependiendo de la temática, se solicita que sea escrita en forma impersonal.  En este caso, se recurre a utilizar el “se” impersonal.</a:t>
            </a:r>
            <a:endParaRPr lang="es-ES" dirty="0"/>
          </a:p>
          <a:p>
            <a:pPr marL="109728" lvl="0" indent="0" fontAlgn="base">
              <a:buNone/>
            </a:pPr>
            <a:r>
              <a:rPr lang="es-CR" dirty="0"/>
              <a:t>Este “se” se le explica al estudiante, que se escribe al  inicio de la redacción o bien no se escribe pero se lleva en la mente.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5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s-CR" dirty="0"/>
              <a:t>Es importante que el estudiante emplee las reglas ortográficas que ya conoce, o bien aprovechar esta oportunidad para inferir algunas reglas básicas y emplearlas en el escrito.</a:t>
            </a: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CR" dirty="0">
                <a:effectLst/>
              </a:rPr>
              <a:t>Conocer y dominar algunas reglas ortográficas básicas.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eaLnBrk="0" fontAlgn="base" hangingPunct="0">
              <a:buNone/>
            </a:pPr>
            <a:r>
              <a:rPr lang="es-CR" dirty="0"/>
              <a:t> </a:t>
            </a:r>
            <a:endParaRPr lang="es-ES" dirty="0"/>
          </a:p>
          <a:p>
            <a:pPr eaLnBrk="0" fontAlgn="base" hangingPunct="0"/>
            <a:r>
              <a:rPr lang="es-CR" dirty="0"/>
              <a:t>La producción escrita debe ser una excelente oportunidad para reforzar el uso correcto de las frases preposicionales, para ello se puede emplear el juego de las “charadas”, con oraciones incompletas.</a:t>
            </a:r>
            <a:endParaRPr lang="es-ES" dirty="0"/>
          </a:p>
          <a:p>
            <a:pPr lvl="0" eaLnBrk="0" fontAlgn="base" hangingPunct="0"/>
            <a:r>
              <a:rPr lang="es-CR" dirty="0"/>
              <a:t>Eliminar el empleo de gerundios mal construidos.</a:t>
            </a:r>
            <a:endParaRPr lang="es-ES" dirty="0"/>
          </a:p>
          <a:p>
            <a:pPr lvl="0" eaLnBrk="0" fontAlgn="base" hangingPunct="0"/>
            <a:r>
              <a:rPr lang="es-CR" dirty="0"/>
              <a:t>Emplear correctamente signos de puntuación. Retomar acá el ejemplo con el uso del cuerpo.</a:t>
            </a:r>
            <a:endParaRPr lang="es-ES" dirty="0"/>
          </a:p>
          <a:p>
            <a:pPr lvl="0" eaLnBrk="0" fontAlgn="base" hangingPunct="0"/>
            <a:r>
              <a:rPr lang="es-CR" dirty="0"/>
              <a:t>Concluir con recomendaciones, soluciones y/o sugerencias.</a:t>
            </a:r>
            <a:endParaRPr lang="es-ES" dirty="0"/>
          </a:p>
          <a:p>
            <a:pPr lvl="0" eaLnBrk="0" fontAlgn="base" hangingPunct="0"/>
            <a:r>
              <a:rPr lang="es-CR" dirty="0"/>
              <a:t>Leer el escrito del borrador y realizar correcciones.</a:t>
            </a: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CR" dirty="0">
                <a:effectLst/>
              </a:rPr>
              <a:t>Aplicar con propiedad el uso correcto de las preposiciones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7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s-CR" dirty="0"/>
              <a:t>Se le pide a los estudiantes, una vez ejecuta las acciones anteriores, que construyan un párrafo oral sobre un tema específico.  </a:t>
            </a:r>
            <a:endParaRPr lang="es-ES" dirty="0"/>
          </a:p>
          <a:p>
            <a:pPr lvl="0" fontAlgn="base"/>
            <a:r>
              <a:rPr lang="es-CR" dirty="0"/>
              <a:t>Se puede solicitar a cinco estudiantes que pasen al frente. Se colocan en línea recta frente a la clase. El primero dirá la idea principal (general) y los otros cuatro serán los que amplíen esa idea con otros enunciados (ideas complementarias)</a:t>
            </a: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s-CR" dirty="0">
                <a:effectLst/>
              </a:rPr>
              <a:t>Etapa </a:t>
            </a:r>
            <a:r>
              <a:rPr lang="es-CR" dirty="0" err="1">
                <a:effectLst/>
              </a:rPr>
              <a:t>semiconcreta</a:t>
            </a:r>
            <a:r>
              <a:rPr lang="es-CR" dirty="0">
                <a:effectLst/>
              </a:rPr>
              <a:t>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5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353</Words>
  <Application>Microsoft Office PowerPoint</Application>
  <PresentationFormat>Presentación en pantalla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Presentación de PowerPoint</vt:lpstr>
      <vt:lpstr>EL PÁRRAFO </vt:lpstr>
      <vt:lpstr>Presentación de PowerPoint</vt:lpstr>
      <vt:lpstr>Puntuación del párrafo:</vt:lpstr>
      <vt:lpstr>Para diferenciar las ideas: fundamental y secundarias </vt:lpstr>
      <vt:lpstr>Reglas</vt:lpstr>
      <vt:lpstr>Conocer y dominar algunas reglas ortográficas básicas. </vt:lpstr>
      <vt:lpstr>Aplicar con propiedad el uso correcto de las preposiciones </vt:lpstr>
      <vt:lpstr>Etapa semiconcreta. </vt:lpstr>
      <vt:lpstr>Ejemplo gráfico. </vt:lpstr>
      <vt:lpstr>Semiconcreto </vt:lpstr>
      <vt:lpstr>Etapa abstracta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Cynthia Marcela Porras Arias</dc:creator>
  <cp:lastModifiedBy>Cynthia Marcela Porras Arias</cp:lastModifiedBy>
  <cp:revision>6</cp:revision>
  <dcterms:created xsi:type="dcterms:W3CDTF">2014-12-04T14:04:04Z</dcterms:created>
  <dcterms:modified xsi:type="dcterms:W3CDTF">2014-12-04T15:31:55Z</dcterms:modified>
</cp:coreProperties>
</file>