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BF3"/>
    <a:srgbClr val="F97761"/>
    <a:srgbClr val="FF6600"/>
    <a:srgbClr val="F85210"/>
    <a:srgbClr val="FBF5EF"/>
    <a:srgbClr val="F9EEE3"/>
    <a:srgbClr val="B76F27"/>
    <a:srgbClr val="EC931C"/>
    <a:srgbClr val="6F58F6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BC803-BBEE-4F90-A565-FC4BBB08E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921D4D-AEB5-4967-BE67-48A4EC07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05CCB5-E586-4927-A045-96F8C6A1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34F19-EFCE-454E-BB61-A8AE513B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2D0406-A7AB-4487-AE94-BCBA888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877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DDBD8-DCAE-42FA-A14A-D6D4BB5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0A19A0-BB52-4F78-8B10-94CB0BAF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7EAB2-D286-449D-8047-D7511CA5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74C63-E155-415B-8DCA-997166FC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3D2EC-310D-49F3-AA12-6D611383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91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C16A43-4D6B-40C3-8B81-9735BC9DA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197D26-132A-4D2D-9CF8-0C1D88E73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88085-C674-493A-83DF-22BAAC34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23DF3-CDEE-4B09-B9E0-073CADEC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4A9E9-FECD-4B88-B88A-2E97CEF7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1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A043A-55F2-4BF6-B277-25D8096E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BBED26-E6DE-4A51-B201-A3B1B970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D25846-BFB8-4705-8B12-7FFB80A2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D8FC9-950A-4AC7-9EF6-E78DC4A4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46493-45CD-4044-A68D-7BD534FB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08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5E7D8-1331-4E55-966D-CE210D67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6CA84D-70AD-4FBF-874F-283DC4A3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F0253-4596-4D98-9F56-44E7853B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EBB70-C279-4264-9F2E-220E3E53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C8E3D-197A-4454-9E45-4758E25A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50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EBC83-F79C-4F01-BE9A-D8653C60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BD559-C711-46DD-82CE-480410D32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064B19-9AE7-4E46-864A-A2AE8604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BF206-A81D-4591-A93E-EC5ADA92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F935BC-F9E5-493B-A8DF-894A8EB0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7B0DC0-AC36-497E-A406-481E394E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037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EE8C8-E8AA-4EC6-B6D3-81CC4F53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8B11B5-5C33-4B40-A43D-E6CC6864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92DF50-0FE2-4901-AB36-2B6225F0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126512-F862-4182-A019-5D0287177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8DD390-13A7-4F98-8729-4A977DBC6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517BD7-093F-446C-9971-6CCE148C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810AB8-6612-4EEF-99F1-2B7294A3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B59ED3-6A16-4341-AE78-A4FB03B7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1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817D5-666C-444F-ACFE-917EE423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1459-C536-42E6-B7E8-A7F1A8C9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F8E41D-D844-4150-99C0-08FDCDB7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F85FAD-5D00-4D54-8F88-F7A01237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5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29F535-E2C6-48C6-A90B-169E801F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AC5CB1-B919-4ECD-9D64-1DDA4F3B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EE303A-BB21-4378-9BC2-599F38DF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4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BD7B4-697A-4CF0-A66E-2C24EB80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AF6AB-7FD6-4EEF-AFB0-DA0D2314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7DD34-9E96-406D-BC8F-CBF30557F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3D1FD-59B9-462D-82A9-C0C9774E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010370-E303-45BB-A63F-CBE20C72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7A67A9-9D11-4715-99DB-F9833B33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481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57AED-2260-47F6-8DFB-D6C8138C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89DDCE-98CA-4D26-80D1-93ACA65E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7D7F4A-66D3-48C6-8054-E114C2D66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FFF32F-2605-4F07-B031-398CFDAF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7487D-D72D-48FA-BAFF-A685D9E7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2B888-3E6C-4695-9089-4E0B5920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42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821A99-1ACB-475C-B2AB-4504EA90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957D9C-DBE5-4CA9-B85D-A8DC30FB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803D0-53B4-4470-95D9-8F1B87F51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3B4C-218E-4EC5-AB96-9353CF9022A2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87FFB-09B5-4C88-84D7-905400992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49AD1-95F3-45AB-95DC-8F7ACAD7F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7DA2-1A35-481A-874A-64DE646335F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16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arrow.wav"/>
          </p:stSnd>
        </p:sndAc>
      </p:transition>
    </mc:Choice>
    <mc:Fallback xmlns="">
      <p:transition spd="slow"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ba.com.mx/como-generar-habitos-de-lectura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xpolanco.cl/los-beneficios-de-la-lectur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guajevirtual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43FE4B5-4C2F-4CF8-A1BA-63798B545D2D}"/>
              </a:ext>
            </a:extLst>
          </p:cNvPr>
          <p:cNvSpPr/>
          <p:nvPr/>
        </p:nvSpPr>
        <p:spPr>
          <a:xfrm>
            <a:off x="-6400799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2D31065-94D8-4C75-AB31-D02C9892D1CB}"/>
              </a:ext>
            </a:extLst>
          </p:cNvPr>
          <p:cNvSpPr/>
          <p:nvPr/>
        </p:nvSpPr>
        <p:spPr>
          <a:xfrm>
            <a:off x="4405272" y="2150695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FA94D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E4187F-B1DE-450E-B96F-D54A03A69EA5}"/>
              </a:ext>
            </a:extLst>
          </p:cNvPr>
          <p:cNvSpPr txBox="1"/>
          <p:nvPr/>
        </p:nvSpPr>
        <p:spPr>
          <a:xfrm rot="16200000">
            <a:off x="4284760" y="3174384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Lecturas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323CE2-0EE1-4EC7-B7A9-06D263022A19}"/>
              </a:ext>
            </a:extLst>
          </p:cNvPr>
          <p:cNvSpPr/>
          <p:nvPr/>
        </p:nvSpPr>
        <p:spPr>
          <a:xfrm>
            <a:off x="-6973726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0E4ABD0-A296-46AC-A82A-63034069A8B3}"/>
              </a:ext>
            </a:extLst>
          </p:cNvPr>
          <p:cNvSpPr/>
          <p:nvPr/>
        </p:nvSpPr>
        <p:spPr>
          <a:xfrm>
            <a:off x="3832305" y="2160029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EF577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433E3E-56F3-4D8B-9043-56B82EF2903D}"/>
              </a:ext>
            </a:extLst>
          </p:cNvPr>
          <p:cNvSpPr txBox="1"/>
          <p:nvPr/>
        </p:nvSpPr>
        <p:spPr>
          <a:xfrm rot="16200000">
            <a:off x="3736646" y="3183710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Estándar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C2C70C1-6BF6-4261-9BFD-3073419C6FC9}"/>
              </a:ext>
            </a:extLst>
          </p:cNvPr>
          <p:cNvSpPr/>
          <p:nvPr/>
        </p:nvSpPr>
        <p:spPr>
          <a:xfrm>
            <a:off x="-7546653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144D5B5-2F62-49AD-AF65-5E821578816D}"/>
              </a:ext>
            </a:extLst>
          </p:cNvPr>
          <p:cNvSpPr/>
          <p:nvPr/>
        </p:nvSpPr>
        <p:spPr>
          <a:xfrm>
            <a:off x="3259418" y="2146035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F9776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F5F91A-BA0A-4DD8-9131-D14AF6F1F130}"/>
              </a:ext>
            </a:extLst>
          </p:cNvPr>
          <p:cNvSpPr txBox="1"/>
          <p:nvPr/>
        </p:nvSpPr>
        <p:spPr>
          <a:xfrm rot="16200000">
            <a:off x="3163760" y="3169716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F45E92-ABFC-479F-A95F-59AA334830E6}"/>
              </a:ext>
            </a:extLst>
          </p:cNvPr>
          <p:cNvSpPr/>
          <p:nvPr/>
        </p:nvSpPr>
        <p:spPr>
          <a:xfrm>
            <a:off x="-8199020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EE8E644-BA10-44FA-82E0-A9D8FED900C0}"/>
              </a:ext>
            </a:extLst>
          </p:cNvPr>
          <p:cNvSpPr/>
          <p:nvPr/>
        </p:nvSpPr>
        <p:spPr>
          <a:xfrm>
            <a:off x="2619478" y="2136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3584-4C19-40AB-BBB1-CE9AE4B56E9C}"/>
              </a:ext>
            </a:extLst>
          </p:cNvPr>
          <p:cNvSpPr txBox="1"/>
          <p:nvPr/>
        </p:nvSpPr>
        <p:spPr>
          <a:xfrm rot="16200000">
            <a:off x="2523819" y="3160387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3828D52-9FBB-4250-BF31-94692EF05497}"/>
              </a:ext>
            </a:extLst>
          </p:cNvPr>
          <p:cNvSpPr/>
          <p:nvPr/>
        </p:nvSpPr>
        <p:spPr>
          <a:xfrm>
            <a:off x="-8851387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262F9467-0F02-48DF-B476-AC5983E04F35}"/>
              </a:ext>
            </a:extLst>
          </p:cNvPr>
          <p:cNvSpPr/>
          <p:nvPr/>
        </p:nvSpPr>
        <p:spPr>
          <a:xfrm>
            <a:off x="1967111" y="2155364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7D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C7594-4ACF-48FB-A9F6-FD1D55604547}"/>
              </a:ext>
            </a:extLst>
          </p:cNvPr>
          <p:cNvSpPr txBox="1"/>
          <p:nvPr/>
        </p:nvSpPr>
        <p:spPr>
          <a:xfrm rot="16200000">
            <a:off x="1871452" y="3209823"/>
            <a:ext cx="243995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55811" y="3205615"/>
            <a:ext cx="2500608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  <a:endParaRPr lang="es-CR" dirty="0">
              <a:solidFill>
                <a:srgbClr val="E0E2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EDF7D6-1B48-4595-8525-0C811F18F542}"/>
              </a:ext>
            </a:extLst>
          </p:cNvPr>
          <p:cNvSpPr txBox="1"/>
          <p:nvPr/>
        </p:nvSpPr>
        <p:spPr>
          <a:xfrm>
            <a:off x="5870600" y="776089"/>
            <a:ext cx="6280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 y comprensión lectora en los estudiantes de primaria de Sarapiquí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8D38307-AB1B-4E10-A217-0FB58A500D3A}"/>
              </a:ext>
            </a:extLst>
          </p:cNvPr>
          <p:cNvSpPr txBox="1"/>
          <p:nvPr/>
        </p:nvSpPr>
        <p:spPr>
          <a:xfrm>
            <a:off x="6364127" y="5657662"/>
            <a:ext cx="527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Rándall Castro M,</a:t>
            </a:r>
          </a:p>
          <a:p>
            <a:pPr algn="ctr"/>
            <a:r>
              <a:rPr lang="es-C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 regional de Español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CE5AA6-83FF-4F61-A655-9D32DF69E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58" y="3091081"/>
            <a:ext cx="2628190" cy="2376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774AECF-6F03-4196-97CF-F922E36F93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668"/>
            <a:ext cx="1014095" cy="50673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6E62DCC-1CC9-4B85-8200-84669281E1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01" y="159723"/>
            <a:ext cx="873125" cy="4476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6B8EEDF-15D4-41C7-A4B3-08E72643E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72" y="130053"/>
            <a:ext cx="1032827" cy="5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598033" cy="6858003"/>
            <a:chOff x="1" y="-18"/>
            <a:chExt cx="12598033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796783" y="2150689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685560" y="2727161"/>
              <a:ext cx="2439953" cy="138499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Lecturas</a:t>
              </a:r>
            </a:p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Aplicadas</a:t>
              </a:r>
            </a:p>
            <a:p>
              <a:pPr algn="ctr"/>
              <a:endPara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1323CE2-0EE1-4EC7-B7A9-06D263022A19}"/>
              </a:ext>
            </a:extLst>
          </p:cNvPr>
          <p:cNvSpPr/>
          <p:nvPr/>
        </p:nvSpPr>
        <p:spPr>
          <a:xfrm>
            <a:off x="-6973726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0E4ABD0-A296-46AC-A82A-63034069A8B3}"/>
              </a:ext>
            </a:extLst>
          </p:cNvPr>
          <p:cNvSpPr/>
          <p:nvPr/>
        </p:nvSpPr>
        <p:spPr>
          <a:xfrm>
            <a:off x="3832305" y="2160029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EF577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433E3E-56F3-4D8B-9043-56B82EF2903D}"/>
              </a:ext>
            </a:extLst>
          </p:cNvPr>
          <p:cNvSpPr txBox="1"/>
          <p:nvPr/>
        </p:nvSpPr>
        <p:spPr>
          <a:xfrm rot="16200000">
            <a:off x="3736646" y="3183710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Estándar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C2C70C1-6BF6-4261-9BFD-3073419C6FC9}"/>
              </a:ext>
            </a:extLst>
          </p:cNvPr>
          <p:cNvSpPr/>
          <p:nvPr/>
        </p:nvSpPr>
        <p:spPr>
          <a:xfrm>
            <a:off x="-7546653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144D5B5-2F62-49AD-AF65-5E821578816D}"/>
              </a:ext>
            </a:extLst>
          </p:cNvPr>
          <p:cNvSpPr/>
          <p:nvPr/>
        </p:nvSpPr>
        <p:spPr>
          <a:xfrm>
            <a:off x="3259418" y="2146035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F9776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F5F91A-BA0A-4DD8-9131-D14AF6F1F130}"/>
              </a:ext>
            </a:extLst>
          </p:cNvPr>
          <p:cNvSpPr txBox="1"/>
          <p:nvPr/>
        </p:nvSpPr>
        <p:spPr>
          <a:xfrm rot="16200000">
            <a:off x="3163760" y="3169716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F45E92-ABFC-479F-A95F-59AA334830E6}"/>
              </a:ext>
            </a:extLst>
          </p:cNvPr>
          <p:cNvSpPr/>
          <p:nvPr/>
        </p:nvSpPr>
        <p:spPr>
          <a:xfrm>
            <a:off x="-8199020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EE8E644-BA10-44FA-82E0-A9D8FED900C0}"/>
              </a:ext>
            </a:extLst>
          </p:cNvPr>
          <p:cNvSpPr/>
          <p:nvPr/>
        </p:nvSpPr>
        <p:spPr>
          <a:xfrm>
            <a:off x="2619478" y="2136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3584-4C19-40AB-BBB1-CE9AE4B56E9C}"/>
              </a:ext>
            </a:extLst>
          </p:cNvPr>
          <p:cNvSpPr txBox="1"/>
          <p:nvPr/>
        </p:nvSpPr>
        <p:spPr>
          <a:xfrm rot="16200000">
            <a:off x="2523819" y="3160387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3828D52-9FBB-4250-BF31-94692EF05497}"/>
              </a:ext>
            </a:extLst>
          </p:cNvPr>
          <p:cNvSpPr/>
          <p:nvPr/>
        </p:nvSpPr>
        <p:spPr>
          <a:xfrm>
            <a:off x="-8851387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262F9467-0F02-48DF-B476-AC5983E04F35}"/>
              </a:ext>
            </a:extLst>
          </p:cNvPr>
          <p:cNvSpPr/>
          <p:nvPr/>
        </p:nvSpPr>
        <p:spPr>
          <a:xfrm>
            <a:off x="1967111" y="2155364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7D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C7594-4ACF-48FB-A9F6-FD1D55604547}"/>
              </a:ext>
            </a:extLst>
          </p:cNvPr>
          <p:cNvSpPr txBox="1"/>
          <p:nvPr/>
        </p:nvSpPr>
        <p:spPr>
          <a:xfrm rot="16200000">
            <a:off x="1871452" y="3209823"/>
            <a:ext cx="243995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51146" y="3200950"/>
            <a:ext cx="2509937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A0B0FE-566B-40A3-B20A-720C92788380}"/>
              </a:ext>
            </a:extLst>
          </p:cNvPr>
          <p:cNvSpPr txBox="1"/>
          <p:nvPr/>
        </p:nvSpPr>
        <p:spPr>
          <a:xfrm>
            <a:off x="6466950" y="40782"/>
            <a:ext cx="343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dirty="0"/>
              <a:t>En voz alta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C59BED8-4CF3-4F16-A7EC-3A253003984B}"/>
              </a:ext>
            </a:extLst>
          </p:cNvPr>
          <p:cNvSpPr txBox="1"/>
          <p:nvPr/>
        </p:nvSpPr>
        <p:spPr>
          <a:xfrm>
            <a:off x="6840275" y="3333202"/>
            <a:ext cx="298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800" dirty="0"/>
              <a:t>En voz baja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3A730F-CFE9-415D-9138-7B06D38D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780" t="1843" r="14220" b="30301"/>
          <a:stretch/>
        </p:blipFill>
        <p:spPr>
          <a:xfrm>
            <a:off x="6497428" y="845006"/>
            <a:ext cx="3431168" cy="222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D2998C-DCEF-4D0A-8225-385270B91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55475" y="4170854"/>
            <a:ext cx="3958864" cy="184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5059A56-B685-483D-94FE-0455660F41F5}"/>
              </a:ext>
            </a:extLst>
          </p:cNvPr>
          <p:cNvSpPr txBox="1"/>
          <p:nvPr/>
        </p:nvSpPr>
        <p:spPr>
          <a:xfrm>
            <a:off x="6714139" y="2957215"/>
            <a:ext cx="293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- 102 palabras - 5 preguntas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A57FFCE-7418-4D92-8AFD-246048ECB43F}"/>
              </a:ext>
            </a:extLst>
          </p:cNvPr>
          <p:cNvSpPr txBox="1"/>
          <p:nvPr/>
        </p:nvSpPr>
        <p:spPr>
          <a:xfrm>
            <a:off x="6919074" y="5881491"/>
            <a:ext cx="300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- 129 palabras - 4 preguntas</a:t>
            </a:r>
          </a:p>
        </p:txBody>
      </p:sp>
    </p:spTree>
    <p:extLst>
      <p:ext uri="{BB962C8B-B14F-4D97-AF65-F5344CB8AC3E}">
        <p14:creationId xmlns:p14="http://schemas.microsoft.com/office/powerpoint/2010/main" val="19436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191999" cy="6858003"/>
            <a:chOff x="1" y="-18"/>
            <a:chExt cx="12191999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796783" y="2150689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685560" y="3158048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4E3C52-760B-491B-B986-8FB20CF0B7C5}"/>
              </a:ext>
            </a:extLst>
          </p:cNvPr>
          <p:cNvGrpSpPr/>
          <p:nvPr/>
        </p:nvGrpSpPr>
        <p:grpSpPr>
          <a:xfrm>
            <a:off x="-431418" y="-90567"/>
            <a:ext cx="12191999" cy="6858003"/>
            <a:chOff x="-612488" y="-33"/>
            <a:chExt cx="12191999" cy="685800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323CE2-0EE1-4EC7-B7A9-06D263022A19}"/>
                </a:ext>
              </a:extLst>
            </p:cNvPr>
            <p:cNvSpPr/>
            <p:nvPr/>
          </p:nvSpPr>
          <p:spPr>
            <a:xfrm>
              <a:off x="-612488" y="-3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0E4ABD0-A296-46AC-A82A-63034069A8B3}"/>
                </a:ext>
              </a:extLst>
            </p:cNvPr>
            <p:cNvSpPr/>
            <p:nvPr/>
          </p:nvSpPr>
          <p:spPr>
            <a:xfrm>
              <a:off x="10849491" y="2247926"/>
              <a:ext cx="729980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EF577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E433E3E-56F3-4D8B-9043-56B82EF2903D}"/>
                </a:ext>
              </a:extLst>
            </p:cNvPr>
            <p:cNvSpPr txBox="1"/>
            <p:nvPr/>
          </p:nvSpPr>
          <p:spPr>
            <a:xfrm rot="16200000">
              <a:off x="10097884" y="3183680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Estándar</a:t>
              </a: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C2C70C1-6BF6-4261-9BFD-3073419C6FC9}"/>
              </a:ext>
            </a:extLst>
          </p:cNvPr>
          <p:cNvSpPr/>
          <p:nvPr/>
        </p:nvSpPr>
        <p:spPr>
          <a:xfrm>
            <a:off x="-7508878" y="0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144D5B5-2F62-49AD-AF65-5E821578816D}"/>
              </a:ext>
            </a:extLst>
          </p:cNvPr>
          <p:cNvSpPr/>
          <p:nvPr/>
        </p:nvSpPr>
        <p:spPr>
          <a:xfrm>
            <a:off x="3300016" y="2146035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F9776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F5F91A-BA0A-4DD8-9131-D14AF6F1F130}"/>
              </a:ext>
            </a:extLst>
          </p:cNvPr>
          <p:cNvSpPr txBox="1"/>
          <p:nvPr/>
        </p:nvSpPr>
        <p:spPr>
          <a:xfrm rot="16200000">
            <a:off x="3201535" y="3169719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F45E92-ABFC-479F-A95F-59AA334830E6}"/>
              </a:ext>
            </a:extLst>
          </p:cNvPr>
          <p:cNvSpPr/>
          <p:nvPr/>
        </p:nvSpPr>
        <p:spPr>
          <a:xfrm>
            <a:off x="-8199020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EE8E644-BA10-44FA-82E0-A9D8FED900C0}"/>
              </a:ext>
            </a:extLst>
          </p:cNvPr>
          <p:cNvSpPr/>
          <p:nvPr/>
        </p:nvSpPr>
        <p:spPr>
          <a:xfrm>
            <a:off x="2619478" y="2136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3584-4C19-40AB-BBB1-CE9AE4B56E9C}"/>
              </a:ext>
            </a:extLst>
          </p:cNvPr>
          <p:cNvSpPr txBox="1"/>
          <p:nvPr/>
        </p:nvSpPr>
        <p:spPr>
          <a:xfrm rot="16200000">
            <a:off x="2523819" y="3160387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3828D52-9FBB-4250-BF31-94692EF05497}"/>
              </a:ext>
            </a:extLst>
          </p:cNvPr>
          <p:cNvSpPr/>
          <p:nvPr/>
        </p:nvSpPr>
        <p:spPr>
          <a:xfrm>
            <a:off x="-8851387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262F9467-0F02-48DF-B476-AC5983E04F35}"/>
              </a:ext>
            </a:extLst>
          </p:cNvPr>
          <p:cNvSpPr/>
          <p:nvPr/>
        </p:nvSpPr>
        <p:spPr>
          <a:xfrm>
            <a:off x="1967111" y="2155364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7D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C7594-4ACF-48FB-A9F6-FD1D55604547}"/>
              </a:ext>
            </a:extLst>
          </p:cNvPr>
          <p:cNvSpPr txBox="1"/>
          <p:nvPr/>
        </p:nvSpPr>
        <p:spPr>
          <a:xfrm rot="16200000">
            <a:off x="1828502" y="3136094"/>
            <a:ext cx="25258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55811" y="3205615"/>
            <a:ext cx="2500608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701C0E5-409B-43F1-9A9D-BE23DAC32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33287"/>
              </p:ext>
            </p:extLst>
          </p:nvPr>
        </p:nvGraphicFramePr>
        <p:xfrm>
          <a:off x="4785284" y="2417156"/>
          <a:ext cx="6160355" cy="262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215">
                  <a:extLst>
                    <a:ext uri="{9D8B030D-6E8A-4147-A177-3AD203B41FA5}">
                      <a16:colId xmlns:a16="http://schemas.microsoft.com/office/drawing/2014/main" val="3562935183"/>
                    </a:ext>
                  </a:extLst>
                </a:gridCol>
                <a:gridCol w="2053215">
                  <a:extLst>
                    <a:ext uri="{9D8B030D-6E8A-4147-A177-3AD203B41FA5}">
                      <a16:colId xmlns:a16="http://schemas.microsoft.com/office/drawing/2014/main" val="1179716605"/>
                    </a:ext>
                  </a:extLst>
                </a:gridCol>
                <a:gridCol w="2053925">
                  <a:extLst>
                    <a:ext uri="{9D8B030D-6E8A-4147-A177-3AD203B41FA5}">
                      <a16:colId xmlns:a16="http://schemas.microsoft.com/office/drawing/2014/main" val="36851570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Año escolar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Edad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Velocidad lectora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73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Primero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6-7 años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30-60 ppm*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997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Segundo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7-8 años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60-85 ppm.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646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Tercero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8-9 años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85-100 ppm.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5083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Cuarto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9-10 años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100-115 ppm.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33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Quinto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10-11 años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115-125 ppm.</a:t>
                      </a:r>
                      <a:endParaRPr lang="es-CR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95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Sexto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11-12 años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125-135 ppm.</a:t>
                      </a:r>
                      <a:endParaRPr lang="es-CR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70958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F807770-1B22-44D3-AA9B-B5C651C4F04A}"/>
              </a:ext>
            </a:extLst>
          </p:cNvPr>
          <p:cNvSpPr txBox="1"/>
          <p:nvPr/>
        </p:nvSpPr>
        <p:spPr>
          <a:xfrm>
            <a:off x="4998433" y="224178"/>
            <a:ext cx="6265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¿Cuántas palabras por minuto debe leer un niño, según su grado académico?</a:t>
            </a:r>
          </a:p>
        </p:txBody>
      </p:sp>
    </p:spTree>
    <p:extLst>
      <p:ext uri="{BB962C8B-B14F-4D97-AF65-F5344CB8AC3E}">
        <p14:creationId xmlns:p14="http://schemas.microsoft.com/office/powerpoint/2010/main" val="4286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191999" cy="6858003"/>
            <a:chOff x="1" y="-18"/>
            <a:chExt cx="12191999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806072" y="2150674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706144" y="3188865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4E3C52-760B-491B-B986-8FB20CF0B7C5}"/>
              </a:ext>
            </a:extLst>
          </p:cNvPr>
          <p:cNvGrpSpPr/>
          <p:nvPr/>
        </p:nvGrpSpPr>
        <p:grpSpPr>
          <a:xfrm>
            <a:off x="-612488" y="-33"/>
            <a:ext cx="12192707" cy="6858003"/>
            <a:chOff x="-612488" y="-33"/>
            <a:chExt cx="12192707" cy="685800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323CE2-0EE1-4EC7-B7A9-06D263022A19}"/>
                </a:ext>
              </a:extLst>
            </p:cNvPr>
            <p:cNvSpPr/>
            <p:nvPr/>
          </p:nvSpPr>
          <p:spPr>
            <a:xfrm>
              <a:off x="-612488" y="-3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0E4ABD0-A296-46AC-A82A-63034069A8B3}"/>
                </a:ext>
              </a:extLst>
            </p:cNvPr>
            <p:cNvSpPr/>
            <p:nvPr/>
          </p:nvSpPr>
          <p:spPr>
            <a:xfrm>
              <a:off x="10194291" y="2157703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EF577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E433E3E-56F3-4D8B-9043-56B82EF2903D}"/>
                </a:ext>
              </a:extLst>
            </p:cNvPr>
            <p:cNvSpPr txBox="1"/>
            <p:nvPr/>
          </p:nvSpPr>
          <p:spPr>
            <a:xfrm rot="16200000">
              <a:off x="10097884" y="3183680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Estándar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7C3E90E-B09D-4019-8872-A42C41EBF388}"/>
              </a:ext>
            </a:extLst>
          </p:cNvPr>
          <p:cNvGrpSpPr/>
          <p:nvPr/>
        </p:nvGrpSpPr>
        <p:grpSpPr>
          <a:xfrm>
            <a:off x="-1199457" y="0"/>
            <a:ext cx="12211834" cy="6858003"/>
            <a:chOff x="-1199457" y="0"/>
            <a:chExt cx="12211834" cy="685800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2C70C1-6BF6-4261-9BFD-3073419C6FC9}"/>
                </a:ext>
              </a:extLst>
            </p:cNvPr>
            <p:cNvSpPr/>
            <p:nvPr/>
          </p:nvSpPr>
          <p:spPr>
            <a:xfrm>
              <a:off x="-1199457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144D5B5-2F62-49AD-AF65-5E821578816D}"/>
                </a:ext>
              </a:extLst>
            </p:cNvPr>
            <p:cNvSpPr/>
            <p:nvPr/>
          </p:nvSpPr>
          <p:spPr>
            <a:xfrm>
              <a:off x="10340174" y="2166996"/>
              <a:ext cx="648097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9776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AF5F91A-BA0A-4DD8-9131-D14AF6F1F130}"/>
                </a:ext>
              </a:extLst>
            </p:cNvPr>
            <p:cNvSpPr txBox="1"/>
            <p:nvPr/>
          </p:nvSpPr>
          <p:spPr>
            <a:xfrm rot="16200000">
              <a:off x="9530790" y="3185958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Datos</a:t>
              </a:r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AF45E92-ABFC-479F-A95F-59AA334830E6}"/>
              </a:ext>
            </a:extLst>
          </p:cNvPr>
          <p:cNvSpPr/>
          <p:nvPr/>
        </p:nvSpPr>
        <p:spPr>
          <a:xfrm>
            <a:off x="-8199020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EE8E644-BA10-44FA-82E0-A9D8FED900C0}"/>
              </a:ext>
            </a:extLst>
          </p:cNvPr>
          <p:cNvSpPr/>
          <p:nvPr/>
        </p:nvSpPr>
        <p:spPr>
          <a:xfrm>
            <a:off x="2619478" y="2136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2CC3584-4C19-40AB-BBB1-CE9AE4B56E9C}"/>
              </a:ext>
            </a:extLst>
          </p:cNvPr>
          <p:cNvSpPr txBox="1"/>
          <p:nvPr/>
        </p:nvSpPr>
        <p:spPr>
          <a:xfrm rot="16200000">
            <a:off x="2523819" y="3160387"/>
            <a:ext cx="2439953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Resultados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3828D52-9FBB-4250-BF31-94692EF05497}"/>
              </a:ext>
            </a:extLst>
          </p:cNvPr>
          <p:cNvSpPr/>
          <p:nvPr/>
        </p:nvSpPr>
        <p:spPr>
          <a:xfrm>
            <a:off x="-8851387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262F9467-0F02-48DF-B476-AC5983E04F35}"/>
              </a:ext>
            </a:extLst>
          </p:cNvPr>
          <p:cNvSpPr/>
          <p:nvPr/>
        </p:nvSpPr>
        <p:spPr>
          <a:xfrm>
            <a:off x="1967111" y="2155364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7D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C7594-4ACF-48FB-A9F6-FD1D55604547}"/>
              </a:ext>
            </a:extLst>
          </p:cNvPr>
          <p:cNvSpPr txBox="1"/>
          <p:nvPr/>
        </p:nvSpPr>
        <p:spPr>
          <a:xfrm rot="16200000">
            <a:off x="1834130" y="3141722"/>
            <a:ext cx="2514597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61627" y="3211431"/>
            <a:ext cx="2488976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BF3CB72-3C56-4ECD-8460-E94E00690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8097"/>
              </p:ext>
            </p:extLst>
          </p:nvPr>
        </p:nvGraphicFramePr>
        <p:xfrm>
          <a:off x="4100480" y="3085221"/>
          <a:ext cx="6175986" cy="2700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185">
                  <a:extLst>
                    <a:ext uri="{9D8B030D-6E8A-4147-A177-3AD203B41FA5}">
                      <a16:colId xmlns:a16="http://schemas.microsoft.com/office/drawing/2014/main" val="515432484"/>
                    </a:ext>
                  </a:extLst>
                </a:gridCol>
                <a:gridCol w="1212721">
                  <a:extLst>
                    <a:ext uri="{9D8B030D-6E8A-4147-A177-3AD203B41FA5}">
                      <a16:colId xmlns:a16="http://schemas.microsoft.com/office/drawing/2014/main" val="1299992415"/>
                    </a:ext>
                  </a:extLst>
                </a:gridCol>
                <a:gridCol w="1322257">
                  <a:extLst>
                    <a:ext uri="{9D8B030D-6E8A-4147-A177-3AD203B41FA5}">
                      <a16:colId xmlns:a16="http://schemas.microsoft.com/office/drawing/2014/main" val="2355953705"/>
                    </a:ext>
                  </a:extLst>
                </a:gridCol>
                <a:gridCol w="1165777">
                  <a:extLst>
                    <a:ext uri="{9D8B030D-6E8A-4147-A177-3AD203B41FA5}">
                      <a16:colId xmlns:a16="http://schemas.microsoft.com/office/drawing/2014/main" val="529699950"/>
                    </a:ext>
                  </a:extLst>
                </a:gridCol>
                <a:gridCol w="1372046">
                  <a:extLst>
                    <a:ext uri="{9D8B030D-6E8A-4147-A177-3AD203B41FA5}">
                      <a16:colId xmlns:a16="http://schemas.microsoft.com/office/drawing/2014/main" val="2660939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Año escolar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Lectura en voz alta (ppm)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Comprensión de lectura (%)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Lectura silenciosa (ppm)</a:t>
                      </a:r>
                      <a:endParaRPr lang="es-CR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Comprensión de lectura (%)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67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Primero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 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 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 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 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15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Segundo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56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100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65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75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610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Tercero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92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100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136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88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87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Cuarto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93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91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224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highlight>
                            <a:srgbClr val="FF0000"/>
                          </a:highlight>
                        </a:rPr>
                        <a:t>61</a:t>
                      </a:r>
                      <a:endParaRPr lang="es-CR" sz="1200" b="1" dirty="0">
                        <a:solidFill>
                          <a:srgbClr val="231F20"/>
                        </a:solidFill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941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Quinto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157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100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258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100</a:t>
                      </a:r>
                      <a:endParaRPr lang="es-CR" sz="12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981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Sexto</a:t>
                      </a:r>
                      <a:endParaRPr lang="es-CR" sz="12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112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85</a:t>
                      </a:r>
                      <a:endParaRPr lang="es-CR" sz="12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</a:rPr>
                        <a:t>168</a:t>
                      </a:r>
                      <a:endParaRPr lang="es-CR" sz="12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1615" marR="64135" indent="-6350" algn="just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highlight>
                            <a:srgbClr val="FF0000"/>
                          </a:highlight>
                        </a:rPr>
                        <a:t>50</a:t>
                      </a:r>
                      <a:endParaRPr lang="es-CR" sz="1200" b="1" dirty="0">
                        <a:solidFill>
                          <a:srgbClr val="231F20"/>
                        </a:solidFill>
                        <a:effectLst/>
                        <a:highlight>
                          <a:srgbClr val="FF0000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374003"/>
                  </a:ext>
                </a:extLst>
              </a:tr>
            </a:tbl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30ADFB3C-6335-4C6A-9244-EFDFC8A72F86}"/>
              </a:ext>
            </a:extLst>
          </p:cNvPr>
          <p:cNvSpPr txBox="1"/>
          <p:nvPr/>
        </p:nvSpPr>
        <p:spPr>
          <a:xfrm>
            <a:off x="5919982" y="364615"/>
            <a:ext cx="3403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 lecturas</a:t>
            </a:r>
          </a:p>
          <a:p>
            <a:pPr algn="just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 estudiantes</a:t>
            </a:r>
          </a:p>
          <a:p>
            <a:pPr algn="just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niveles</a:t>
            </a:r>
          </a:p>
          <a:p>
            <a:pPr algn="just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escuelas</a:t>
            </a:r>
          </a:p>
        </p:txBody>
      </p:sp>
    </p:spTree>
    <p:extLst>
      <p:ext uri="{BB962C8B-B14F-4D97-AF65-F5344CB8AC3E}">
        <p14:creationId xmlns:p14="http://schemas.microsoft.com/office/powerpoint/2010/main" val="7303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216592" cy="6858003"/>
            <a:chOff x="1" y="-18"/>
            <a:chExt cx="12216592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830665" y="2150689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722842" y="3160386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4E3C52-760B-491B-B986-8FB20CF0B7C5}"/>
              </a:ext>
            </a:extLst>
          </p:cNvPr>
          <p:cNvGrpSpPr/>
          <p:nvPr/>
        </p:nvGrpSpPr>
        <p:grpSpPr>
          <a:xfrm>
            <a:off x="-499212" y="14007"/>
            <a:ext cx="12192707" cy="6858003"/>
            <a:chOff x="-612488" y="-33"/>
            <a:chExt cx="12192707" cy="685800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323CE2-0EE1-4EC7-B7A9-06D263022A19}"/>
                </a:ext>
              </a:extLst>
            </p:cNvPr>
            <p:cNvSpPr/>
            <p:nvPr/>
          </p:nvSpPr>
          <p:spPr>
            <a:xfrm>
              <a:off x="-612488" y="-3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0E4ABD0-A296-46AC-A82A-63034069A8B3}"/>
                </a:ext>
              </a:extLst>
            </p:cNvPr>
            <p:cNvSpPr/>
            <p:nvPr/>
          </p:nvSpPr>
          <p:spPr>
            <a:xfrm>
              <a:off x="10194291" y="2157703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EF577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E433E3E-56F3-4D8B-9043-56B82EF2903D}"/>
                </a:ext>
              </a:extLst>
            </p:cNvPr>
            <p:cNvSpPr txBox="1"/>
            <p:nvPr/>
          </p:nvSpPr>
          <p:spPr>
            <a:xfrm rot="16200000">
              <a:off x="10097884" y="3183680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Estándar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7C3E90E-B09D-4019-8872-A42C41EBF388}"/>
              </a:ext>
            </a:extLst>
          </p:cNvPr>
          <p:cNvGrpSpPr/>
          <p:nvPr/>
        </p:nvGrpSpPr>
        <p:grpSpPr>
          <a:xfrm>
            <a:off x="-943845" y="21035"/>
            <a:ext cx="12215939" cy="6858003"/>
            <a:chOff x="-1199457" y="0"/>
            <a:chExt cx="12215939" cy="685800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2C70C1-6BF6-4261-9BFD-3073419C6FC9}"/>
                </a:ext>
              </a:extLst>
            </p:cNvPr>
            <p:cNvSpPr/>
            <p:nvPr/>
          </p:nvSpPr>
          <p:spPr>
            <a:xfrm>
              <a:off x="-1199457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144D5B5-2F62-49AD-AF65-5E821578816D}"/>
                </a:ext>
              </a:extLst>
            </p:cNvPr>
            <p:cNvSpPr/>
            <p:nvPr/>
          </p:nvSpPr>
          <p:spPr>
            <a:xfrm>
              <a:off x="9582510" y="2164717"/>
              <a:ext cx="1433444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9776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AF5F91A-BA0A-4DD8-9131-D14AF6F1F130}"/>
                </a:ext>
              </a:extLst>
            </p:cNvPr>
            <p:cNvSpPr txBox="1"/>
            <p:nvPr/>
          </p:nvSpPr>
          <p:spPr>
            <a:xfrm rot="16200000">
              <a:off x="9534895" y="3232694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Datos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48AE614-623C-472F-A608-20F34CD6B062}"/>
              </a:ext>
            </a:extLst>
          </p:cNvPr>
          <p:cNvGrpSpPr/>
          <p:nvPr/>
        </p:nvGrpSpPr>
        <p:grpSpPr>
          <a:xfrm>
            <a:off x="-1353487" y="0"/>
            <a:ext cx="12201587" cy="6858003"/>
            <a:chOff x="-1693382" y="24458"/>
            <a:chExt cx="12201587" cy="685800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F45E92-ABFC-479F-A95F-59AA334830E6}"/>
                </a:ext>
              </a:extLst>
            </p:cNvPr>
            <p:cNvSpPr/>
            <p:nvPr/>
          </p:nvSpPr>
          <p:spPr>
            <a:xfrm>
              <a:off x="-1693382" y="2445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EE8E644-BA10-44FA-82E0-A9D8FED900C0}"/>
                </a:ext>
              </a:extLst>
            </p:cNvPr>
            <p:cNvSpPr/>
            <p:nvPr/>
          </p:nvSpPr>
          <p:spPr>
            <a:xfrm>
              <a:off x="9839800" y="2193665"/>
              <a:ext cx="649651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2CC3584-4C19-40AB-BBB1-CE9AE4B56E9C}"/>
                </a:ext>
              </a:extLst>
            </p:cNvPr>
            <p:cNvSpPr txBox="1"/>
            <p:nvPr/>
          </p:nvSpPr>
          <p:spPr>
            <a:xfrm rot="16200000">
              <a:off x="9034780" y="3234809"/>
              <a:ext cx="2423630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Resultados</a:t>
              </a: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3828D52-9FBB-4250-BF31-94692EF05497}"/>
              </a:ext>
            </a:extLst>
          </p:cNvPr>
          <p:cNvSpPr/>
          <p:nvPr/>
        </p:nvSpPr>
        <p:spPr>
          <a:xfrm>
            <a:off x="-8851387" y="-6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262F9467-0F02-48DF-B476-AC5983E04F35}"/>
              </a:ext>
            </a:extLst>
          </p:cNvPr>
          <p:cNvSpPr/>
          <p:nvPr/>
        </p:nvSpPr>
        <p:spPr>
          <a:xfrm>
            <a:off x="1967111" y="2155364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7D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C7594-4ACF-48FB-A9F6-FD1D55604547}"/>
              </a:ext>
            </a:extLst>
          </p:cNvPr>
          <p:cNvSpPr txBox="1"/>
          <p:nvPr/>
        </p:nvSpPr>
        <p:spPr>
          <a:xfrm rot="16200000">
            <a:off x="1820141" y="3146384"/>
            <a:ext cx="2542578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Conclusiones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46480" y="3196283"/>
            <a:ext cx="2519270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46FF7DE-3311-4A0C-B007-78133C3E4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87744"/>
              </p:ext>
            </p:extLst>
          </p:nvPr>
        </p:nvGraphicFramePr>
        <p:xfrm>
          <a:off x="3415133" y="2380245"/>
          <a:ext cx="6705866" cy="3519869"/>
        </p:xfrm>
        <a:graphic>
          <a:graphicData uri="http://schemas.openxmlformats.org/drawingml/2006/table">
            <a:tbl>
              <a:tblPr firstRow="1" firstCol="1" bandRow="1"/>
              <a:tblGrid>
                <a:gridCol w="1482792">
                  <a:extLst>
                    <a:ext uri="{9D8B030D-6E8A-4147-A177-3AD203B41FA5}">
                      <a16:colId xmlns:a16="http://schemas.microsoft.com/office/drawing/2014/main" val="3764382409"/>
                    </a:ext>
                  </a:extLst>
                </a:gridCol>
                <a:gridCol w="1762426">
                  <a:extLst>
                    <a:ext uri="{9D8B030D-6E8A-4147-A177-3AD203B41FA5}">
                      <a16:colId xmlns:a16="http://schemas.microsoft.com/office/drawing/2014/main" val="2435109168"/>
                    </a:ext>
                  </a:extLst>
                </a:gridCol>
                <a:gridCol w="1730324">
                  <a:extLst>
                    <a:ext uri="{9D8B030D-6E8A-4147-A177-3AD203B41FA5}">
                      <a16:colId xmlns:a16="http://schemas.microsoft.com/office/drawing/2014/main" val="403815703"/>
                    </a:ext>
                  </a:extLst>
                </a:gridCol>
                <a:gridCol w="1730324">
                  <a:extLst>
                    <a:ext uri="{9D8B030D-6E8A-4147-A177-3AD203B41FA5}">
                      <a16:colId xmlns:a16="http://schemas.microsoft.com/office/drawing/2014/main" val="2750837268"/>
                    </a:ext>
                  </a:extLst>
                </a:gridCol>
              </a:tblGrid>
              <a:tr h="1120235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 escolar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Lectura en voz baja estándar internacional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Lectura en voz baja Sarapiquí</a:t>
                      </a:r>
                      <a:endParaRPr lang="es-CR" sz="16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Comprensión voz baja Sarapiquí</a:t>
                      </a:r>
                      <a:endParaRPr lang="es-CR" sz="16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82746"/>
                  </a:ext>
                </a:extLst>
              </a:tr>
              <a:tr h="344674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Segundo</a:t>
                      </a:r>
                      <a:endParaRPr lang="es-CR" sz="16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60-85 ppm.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CR" sz="16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83011"/>
                  </a:ext>
                </a:extLst>
              </a:tr>
              <a:tr h="344674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Tercero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85-100 ppm.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46850"/>
                  </a:ext>
                </a:extLst>
              </a:tr>
              <a:tr h="344674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Cuarto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100-115 ppm.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96285"/>
                  </a:ext>
                </a:extLst>
              </a:tr>
              <a:tr h="344674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Quinto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115-125 ppm.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430260"/>
                  </a:ext>
                </a:extLst>
              </a:tr>
              <a:tr h="344674"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Sexto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125-135 ppm.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s-CR" sz="1600" b="1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64135" indent="-6350" algn="ctr" fontAlgn="base">
                        <a:lnSpc>
                          <a:spcPct val="154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CR" sz="16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353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25F8691-3704-4546-BB3C-EA13565BF97D}"/>
              </a:ext>
            </a:extLst>
          </p:cNvPr>
          <p:cNvSpPr txBox="1"/>
          <p:nvPr/>
        </p:nvSpPr>
        <p:spPr>
          <a:xfrm>
            <a:off x="3720974" y="443620"/>
            <a:ext cx="622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Comparativa de resultados: </a:t>
            </a:r>
          </a:p>
          <a:p>
            <a:pPr algn="ctr"/>
            <a:r>
              <a:rPr lang="es-C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 baja y comprensión</a:t>
            </a:r>
          </a:p>
        </p:txBody>
      </p:sp>
    </p:spTree>
    <p:extLst>
      <p:ext uri="{BB962C8B-B14F-4D97-AF65-F5344CB8AC3E}">
        <p14:creationId xmlns:p14="http://schemas.microsoft.com/office/powerpoint/2010/main" val="8807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216592" cy="6858003"/>
            <a:chOff x="1" y="-18"/>
            <a:chExt cx="12216592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830665" y="2150689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722842" y="3160386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4E3C52-760B-491B-B986-8FB20CF0B7C5}"/>
              </a:ext>
            </a:extLst>
          </p:cNvPr>
          <p:cNvGrpSpPr/>
          <p:nvPr/>
        </p:nvGrpSpPr>
        <p:grpSpPr>
          <a:xfrm>
            <a:off x="-612488" y="-33"/>
            <a:ext cx="12192707" cy="6858003"/>
            <a:chOff x="-612488" y="-33"/>
            <a:chExt cx="12192707" cy="685800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323CE2-0EE1-4EC7-B7A9-06D263022A19}"/>
                </a:ext>
              </a:extLst>
            </p:cNvPr>
            <p:cNvSpPr/>
            <p:nvPr/>
          </p:nvSpPr>
          <p:spPr>
            <a:xfrm>
              <a:off x="-612488" y="-3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0E4ABD0-A296-46AC-A82A-63034069A8B3}"/>
                </a:ext>
              </a:extLst>
            </p:cNvPr>
            <p:cNvSpPr/>
            <p:nvPr/>
          </p:nvSpPr>
          <p:spPr>
            <a:xfrm>
              <a:off x="10194291" y="2157703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EF577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E433E3E-56F3-4D8B-9043-56B82EF2903D}"/>
                </a:ext>
              </a:extLst>
            </p:cNvPr>
            <p:cNvSpPr txBox="1"/>
            <p:nvPr/>
          </p:nvSpPr>
          <p:spPr>
            <a:xfrm rot="16200000">
              <a:off x="10097884" y="3183680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Estándar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7C3E90E-B09D-4019-8872-A42C41EBF388}"/>
              </a:ext>
            </a:extLst>
          </p:cNvPr>
          <p:cNvGrpSpPr/>
          <p:nvPr/>
        </p:nvGrpSpPr>
        <p:grpSpPr>
          <a:xfrm>
            <a:off x="-1143659" y="6995"/>
            <a:ext cx="12215939" cy="6858003"/>
            <a:chOff x="-1199457" y="0"/>
            <a:chExt cx="12215939" cy="685800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2C70C1-6BF6-4261-9BFD-3073419C6FC9}"/>
                </a:ext>
              </a:extLst>
            </p:cNvPr>
            <p:cNvSpPr/>
            <p:nvPr/>
          </p:nvSpPr>
          <p:spPr>
            <a:xfrm>
              <a:off x="-1199457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144D5B5-2F62-49AD-AF65-5E821578816D}"/>
                </a:ext>
              </a:extLst>
            </p:cNvPr>
            <p:cNvSpPr/>
            <p:nvPr/>
          </p:nvSpPr>
          <p:spPr>
            <a:xfrm>
              <a:off x="9582510" y="2164717"/>
              <a:ext cx="1433444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9776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AF5F91A-BA0A-4DD8-9131-D14AF6F1F130}"/>
                </a:ext>
              </a:extLst>
            </p:cNvPr>
            <p:cNvSpPr txBox="1"/>
            <p:nvPr/>
          </p:nvSpPr>
          <p:spPr>
            <a:xfrm rot="16200000">
              <a:off x="9534895" y="3232694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Datos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48AE614-623C-472F-A608-20F34CD6B062}"/>
              </a:ext>
            </a:extLst>
          </p:cNvPr>
          <p:cNvGrpSpPr/>
          <p:nvPr/>
        </p:nvGrpSpPr>
        <p:grpSpPr>
          <a:xfrm>
            <a:off x="-1626950" y="6995"/>
            <a:ext cx="12210752" cy="6858003"/>
            <a:chOff x="-1874365" y="0"/>
            <a:chExt cx="12210752" cy="685800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F45E92-ABFC-479F-A95F-59AA334830E6}"/>
                </a:ext>
              </a:extLst>
            </p:cNvPr>
            <p:cNvSpPr/>
            <p:nvPr/>
          </p:nvSpPr>
          <p:spPr>
            <a:xfrm>
              <a:off x="-1874365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EE8E644-BA10-44FA-82E0-A9D8FED900C0}"/>
                </a:ext>
              </a:extLst>
            </p:cNvPr>
            <p:cNvSpPr/>
            <p:nvPr/>
          </p:nvSpPr>
          <p:spPr>
            <a:xfrm>
              <a:off x="8931706" y="2150706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2CC3584-4C19-40AB-BBB1-CE9AE4B56E9C}"/>
                </a:ext>
              </a:extLst>
            </p:cNvPr>
            <p:cNvSpPr txBox="1"/>
            <p:nvPr/>
          </p:nvSpPr>
          <p:spPr>
            <a:xfrm rot="16200000">
              <a:off x="8862962" y="3191850"/>
              <a:ext cx="2423630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Resultados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6F805B6-E6B6-4A0A-B902-7C4E44BB5141}"/>
              </a:ext>
            </a:extLst>
          </p:cNvPr>
          <p:cNvGrpSpPr/>
          <p:nvPr/>
        </p:nvGrpSpPr>
        <p:grpSpPr>
          <a:xfrm>
            <a:off x="-2097851" y="0"/>
            <a:ext cx="12204426" cy="6858003"/>
            <a:chOff x="-8851387" y="-6"/>
            <a:chExt cx="12204426" cy="6858003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3828D52-9FBB-4250-BF31-94692EF05497}"/>
                </a:ext>
              </a:extLst>
            </p:cNvPr>
            <p:cNvSpPr/>
            <p:nvPr/>
          </p:nvSpPr>
          <p:spPr>
            <a:xfrm>
              <a:off x="-8851387" y="-6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62F9467-0F02-48DF-B476-AC5983E04F35}"/>
                </a:ext>
              </a:extLst>
            </p:cNvPr>
            <p:cNvSpPr/>
            <p:nvPr/>
          </p:nvSpPr>
          <p:spPr>
            <a:xfrm>
              <a:off x="2724435" y="2155364"/>
              <a:ext cx="628604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A3C7594-4ACF-48FB-A9F6-FD1D55604547}"/>
                </a:ext>
              </a:extLst>
            </p:cNvPr>
            <p:cNvSpPr txBox="1"/>
            <p:nvPr/>
          </p:nvSpPr>
          <p:spPr>
            <a:xfrm rot="16200000">
              <a:off x="1871453" y="3228475"/>
              <a:ext cx="2439953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4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Conclusiones</a:t>
              </a: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723FC8B-D937-4349-8A92-935CEA147990}"/>
              </a:ext>
            </a:extLst>
          </p:cNvPr>
          <p:cNvSpPr/>
          <p:nvPr/>
        </p:nvSpPr>
        <p:spPr>
          <a:xfrm>
            <a:off x="-9424274" y="-3"/>
            <a:ext cx="12191999" cy="6858003"/>
          </a:xfrm>
          <a:prstGeom prst="rect">
            <a:avLst/>
          </a:prstGeom>
          <a:solidFill>
            <a:srgbClr val="E0E2F0"/>
          </a:solidFill>
          <a:ln>
            <a:noFill/>
          </a:ln>
          <a:effectLst>
            <a:outerShdw blurRad="215900" dist="38100" sx="101000" sy="101000" algn="ctr" rotWithShape="0">
              <a:schemeClr val="bg2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028A4D4-8E59-49C2-99E5-1E34A510F031}"/>
              </a:ext>
            </a:extLst>
          </p:cNvPr>
          <p:cNvSpPr/>
          <p:nvPr/>
        </p:nvSpPr>
        <p:spPr>
          <a:xfrm>
            <a:off x="1381797" y="2150706"/>
            <a:ext cx="1385928" cy="2556588"/>
          </a:xfrm>
          <a:custGeom>
            <a:avLst/>
            <a:gdLst>
              <a:gd name="connsiteX0" fmla="*/ 1203649 w 1240971"/>
              <a:gd name="connsiteY0" fmla="*/ 0 h 2556588"/>
              <a:gd name="connsiteX1" fmla="*/ 1240971 w 1240971"/>
              <a:gd name="connsiteY1" fmla="*/ 2002 h 2556588"/>
              <a:gd name="connsiteX2" fmla="*/ 1240971 w 1240971"/>
              <a:gd name="connsiteY2" fmla="*/ 2554587 h 2556588"/>
              <a:gd name="connsiteX3" fmla="*/ 1203649 w 1240971"/>
              <a:gd name="connsiteY3" fmla="*/ 2556588 h 2556588"/>
              <a:gd name="connsiteX4" fmla="*/ 0 w 1240971"/>
              <a:gd name="connsiteY4" fmla="*/ 1278294 h 2556588"/>
              <a:gd name="connsiteX5" fmla="*/ 1203649 w 1240971"/>
              <a:gd name="connsiteY5" fmla="*/ 0 h 25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1" h="2556588">
                <a:moveTo>
                  <a:pt x="1203649" y="0"/>
                </a:moveTo>
                <a:lnTo>
                  <a:pt x="1240971" y="2002"/>
                </a:lnTo>
                <a:lnTo>
                  <a:pt x="1240971" y="2554587"/>
                </a:lnTo>
                <a:lnTo>
                  <a:pt x="1203649" y="2556588"/>
                </a:lnTo>
                <a:cubicBezTo>
                  <a:pt x="538892" y="2556588"/>
                  <a:pt x="0" y="1984276"/>
                  <a:pt x="0" y="1278294"/>
                </a:cubicBezTo>
                <a:cubicBezTo>
                  <a:pt x="0" y="572312"/>
                  <a:pt x="538892" y="0"/>
                  <a:pt x="1203649" y="0"/>
                </a:cubicBezTo>
                <a:close/>
              </a:path>
            </a:pathLst>
          </a:custGeom>
          <a:solidFill>
            <a:srgbClr val="0490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019743-3C70-4A2F-BA72-4CAA2828E32B}"/>
              </a:ext>
            </a:extLst>
          </p:cNvPr>
          <p:cNvSpPr txBox="1"/>
          <p:nvPr/>
        </p:nvSpPr>
        <p:spPr>
          <a:xfrm rot="16200000">
            <a:off x="1227822" y="3177626"/>
            <a:ext cx="2556586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R" sz="2000" dirty="0">
                <a:solidFill>
                  <a:srgbClr val="E0E2F0"/>
                </a:solidFill>
                <a:latin typeface="Arial Rounded MT Bold" panose="020F0704030504030204" pitchFamily="34" charset="0"/>
              </a:rPr>
              <a:t>Recomendaciones</a:t>
            </a:r>
            <a:endParaRPr lang="es-CR" sz="2800" dirty="0">
              <a:solidFill>
                <a:srgbClr val="E0E2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Flecha: hacia arriba 44">
            <a:extLst>
              <a:ext uri="{FF2B5EF4-FFF2-40B4-BE49-F238E27FC236}">
                <a16:creationId xmlns:a16="http://schemas.microsoft.com/office/drawing/2014/main" id="{75FEB50D-E4D4-4061-8E6F-843E6331E21D}"/>
              </a:ext>
            </a:extLst>
          </p:cNvPr>
          <p:cNvSpPr/>
          <p:nvPr/>
        </p:nvSpPr>
        <p:spPr>
          <a:xfrm>
            <a:off x="7530617" y="522279"/>
            <a:ext cx="1265749" cy="224525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rgbClr val="00B050"/>
              </a:solidFill>
            </a:endParaRPr>
          </a:p>
        </p:txBody>
      </p:sp>
      <p:sp>
        <p:nvSpPr>
          <p:cNvPr id="46" name="Flecha: hacia arriba 45">
            <a:extLst>
              <a:ext uri="{FF2B5EF4-FFF2-40B4-BE49-F238E27FC236}">
                <a16:creationId xmlns:a16="http://schemas.microsoft.com/office/drawing/2014/main" id="{4001F382-764F-458F-8691-1E7C0E015832}"/>
              </a:ext>
            </a:extLst>
          </p:cNvPr>
          <p:cNvSpPr/>
          <p:nvPr/>
        </p:nvSpPr>
        <p:spPr>
          <a:xfrm rot="10800000">
            <a:off x="3114071" y="4016236"/>
            <a:ext cx="1265749" cy="224525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AF70B90-6944-49A7-96A0-BBC24E740714}"/>
              </a:ext>
            </a:extLst>
          </p:cNvPr>
          <p:cNvSpPr txBox="1"/>
          <p:nvPr/>
        </p:nvSpPr>
        <p:spPr>
          <a:xfrm>
            <a:off x="2825946" y="841972"/>
            <a:ext cx="4877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 lectora por encima del promedio internacional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6DA0CFF-99BD-4721-BC77-F035F267E26A}"/>
              </a:ext>
            </a:extLst>
          </p:cNvPr>
          <p:cNvSpPr txBox="1"/>
          <p:nvPr/>
        </p:nvSpPr>
        <p:spPr>
          <a:xfrm>
            <a:off x="3834662" y="4261703"/>
            <a:ext cx="4877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Comprensión lectora por debajo de lo esperado</a:t>
            </a:r>
          </a:p>
        </p:txBody>
      </p:sp>
    </p:spTree>
    <p:extLst>
      <p:ext uri="{BB962C8B-B14F-4D97-AF65-F5344CB8AC3E}">
        <p14:creationId xmlns:p14="http://schemas.microsoft.com/office/powerpoint/2010/main" val="19474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E1FAFF4-6AED-42BD-9DF9-5B180AA8EBEE}"/>
              </a:ext>
            </a:extLst>
          </p:cNvPr>
          <p:cNvGrpSpPr/>
          <p:nvPr/>
        </p:nvGrpSpPr>
        <p:grpSpPr>
          <a:xfrm>
            <a:off x="1" y="-18"/>
            <a:ext cx="12216592" cy="6858003"/>
            <a:chOff x="1" y="-18"/>
            <a:chExt cx="12216592" cy="685800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43FE4B5-4C2F-4CF8-A1BA-63798B545D2D}"/>
                </a:ext>
              </a:extLst>
            </p:cNvPr>
            <p:cNvSpPr/>
            <p:nvPr/>
          </p:nvSpPr>
          <p:spPr>
            <a:xfrm>
              <a:off x="1" y="-18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D31065-94D8-4C75-AB31-D02C9892D1CB}"/>
                </a:ext>
              </a:extLst>
            </p:cNvPr>
            <p:cNvSpPr/>
            <p:nvPr/>
          </p:nvSpPr>
          <p:spPr>
            <a:xfrm>
              <a:off x="10830665" y="2150689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A94D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BE4187F-B1DE-450E-B96F-D54A03A69EA5}"/>
                </a:ext>
              </a:extLst>
            </p:cNvPr>
            <p:cNvSpPr txBox="1"/>
            <p:nvPr/>
          </p:nvSpPr>
          <p:spPr>
            <a:xfrm rot="16200000">
              <a:off x="10722842" y="3160386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Lectura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44E3C52-760B-491B-B986-8FB20CF0B7C5}"/>
              </a:ext>
            </a:extLst>
          </p:cNvPr>
          <p:cNvGrpSpPr/>
          <p:nvPr/>
        </p:nvGrpSpPr>
        <p:grpSpPr>
          <a:xfrm>
            <a:off x="-612488" y="-33"/>
            <a:ext cx="12192707" cy="6858003"/>
            <a:chOff x="-612488" y="-33"/>
            <a:chExt cx="12192707" cy="685800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323CE2-0EE1-4EC7-B7A9-06D263022A19}"/>
                </a:ext>
              </a:extLst>
            </p:cNvPr>
            <p:cNvSpPr/>
            <p:nvPr/>
          </p:nvSpPr>
          <p:spPr>
            <a:xfrm>
              <a:off x="-612488" y="-3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0E4ABD0-A296-46AC-A82A-63034069A8B3}"/>
                </a:ext>
              </a:extLst>
            </p:cNvPr>
            <p:cNvSpPr/>
            <p:nvPr/>
          </p:nvSpPr>
          <p:spPr>
            <a:xfrm>
              <a:off x="10194291" y="2157703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EF577B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E433E3E-56F3-4D8B-9043-56B82EF2903D}"/>
                </a:ext>
              </a:extLst>
            </p:cNvPr>
            <p:cNvSpPr txBox="1"/>
            <p:nvPr/>
          </p:nvSpPr>
          <p:spPr>
            <a:xfrm rot="16200000">
              <a:off x="10097884" y="3183680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Estándar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7C3E90E-B09D-4019-8872-A42C41EBF388}"/>
              </a:ext>
            </a:extLst>
          </p:cNvPr>
          <p:cNvGrpSpPr/>
          <p:nvPr/>
        </p:nvGrpSpPr>
        <p:grpSpPr>
          <a:xfrm>
            <a:off x="-1199457" y="0"/>
            <a:ext cx="12215939" cy="6858003"/>
            <a:chOff x="-1199457" y="0"/>
            <a:chExt cx="12215939" cy="685800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2C70C1-6BF6-4261-9BFD-3073419C6FC9}"/>
                </a:ext>
              </a:extLst>
            </p:cNvPr>
            <p:cNvSpPr/>
            <p:nvPr/>
          </p:nvSpPr>
          <p:spPr>
            <a:xfrm>
              <a:off x="-1199457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144D5B5-2F62-49AD-AF65-5E821578816D}"/>
                </a:ext>
              </a:extLst>
            </p:cNvPr>
            <p:cNvSpPr/>
            <p:nvPr/>
          </p:nvSpPr>
          <p:spPr>
            <a:xfrm>
              <a:off x="9582510" y="2164717"/>
              <a:ext cx="1433444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F9776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AF5F91A-BA0A-4DD8-9131-D14AF6F1F130}"/>
                </a:ext>
              </a:extLst>
            </p:cNvPr>
            <p:cNvSpPr txBox="1"/>
            <p:nvPr/>
          </p:nvSpPr>
          <p:spPr>
            <a:xfrm rot="16200000">
              <a:off x="9534895" y="3232694"/>
              <a:ext cx="2439953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Datos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48AE614-623C-472F-A608-20F34CD6B062}"/>
              </a:ext>
            </a:extLst>
          </p:cNvPr>
          <p:cNvGrpSpPr/>
          <p:nvPr/>
        </p:nvGrpSpPr>
        <p:grpSpPr>
          <a:xfrm>
            <a:off x="-1673571" y="-63"/>
            <a:ext cx="12210752" cy="6858003"/>
            <a:chOff x="-1874365" y="0"/>
            <a:chExt cx="12210752" cy="685800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F45E92-ABFC-479F-A95F-59AA334830E6}"/>
                </a:ext>
              </a:extLst>
            </p:cNvPr>
            <p:cNvSpPr/>
            <p:nvPr/>
          </p:nvSpPr>
          <p:spPr>
            <a:xfrm>
              <a:off x="-1874365" y="0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EE8E644-BA10-44FA-82E0-A9D8FED900C0}"/>
                </a:ext>
              </a:extLst>
            </p:cNvPr>
            <p:cNvSpPr/>
            <p:nvPr/>
          </p:nvSpPr>
          <p:spPr>
            <a:xfrm>
              <a:off x="8931706" y="2150706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2CC3584-4C19-40AB-BBB1-CE9AE4B56E9C}"/>
                </a:ext>
              </a:extLst>
            </p:cNvPr>
            <p:cNvSpPr txBox="1"/>
            <p:nvPr/>
          </p:nvSpPr>
          <p:spPr>
            <a:xfrm rot="16200000">
              <a:off x="8862962" y="3191850"/>
              <a:ext cx="2423630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8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Resultados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6F805B6-E6B6-4A0A-B902-7C4E44BB5141}"/>
              </a:ext>
            </a:extLst>
          </p:cNvPr>
          <p:cNvGrpSpPr/>
          <p:nvPr/>
        </p:nvGrpSpPr>
        <p:grpSpPr>
          <a:xfrm>
            <a:off x="-2166253" y="-14683"/>
            <a:ext cx="12204426" cy="6858003"/>
            <a:chOff x="-8851387" y="-6"/>
            <a:chExt cx="12204426" cy="6858003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3828D52-9FBB-4250-BF31-94692EF05497}"/>
                </a:ext>
              </a:extLst>
            </p:cNvPr>
            <p:cNvSpPr/>
            <p:nvPr/>
          </p:nvSpPr>
          <p:spPr>
            <a:xfrm>
              <a:off x="-8851387" y="-6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62F9467-0F02-48DF-B476-AC5983E04F35}"/>
                </a:ext>
              </a:extLst>
            </p:cNvPr>
            <p:cNvSpPr/>
            <p:nvPr/>
          </p:nvSpPr>
          <p:spPr>
            <a:xfrm>
              <a:off x="1967111" y="2155364"/>
              <a:ext cx="1385928" cy="2556588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A3C7594-4ACF-48FB-A9F6-FD1D55604547}"/>
                </a:ext>
              </a:extLst>
            </p:cNvPr>
            <p:cNvSpPr txBox="1"/>
            <p:nvPr/>
          </p:nvSpPr>
          <p:spPr>
            <a:xfrm rot="16200000">
              <a:off x="1871453" y="3228475"/>
              <a:ext cx="2439953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4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Conclusiones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C6AE0077-66CF-49DB-AB7F-9BBF0119AE9D}"/>
              </a:ext>
            </a:extLst>
          </p:cNvPr>
          <p:cNvGrpSpPr/>
          <p:nvPr/>
        </p:nvGrpSpPr>
        <p:grpSpPr>
          <a:xfrm>
            <a:off x="-2634974" y="-14746"/>
            <a:ext cx="12191999" cy="6858003"/>
            <a:chOff x="-9424274" y="-3"/>
            <a:chExt cx="12191999" cy="6858003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0723FC8B-D937-4349-8A92-935CEA147990}"/>
                </a:ext>
              </a:extLst>
            </p:cNvPr>
            <p:cNvSpPr/>
            <p:nvPr/>
          </p:nvSpPr>
          <p:spPr>
            <a:xfrm>
              <a:off x="-9424274" y="-3"/>
              <a:ext cx="12191999" cy="6858003"/>
            </a:xfrm>
            <a:prstGeom prst="rect">
              <a:avLst/>
            </a:prstGeom>
            <a:solidFill>
              <a:srgbClr val="E0E2F0"/>
            </a:solidFill>
            <a:ln>
              <a:noFill/>
            </a:ln>
            <a:effectLst>
              <a:outerShdw blurRad="215900" dist="38100" sx="101000" sy="101000" algn="ctr" rotWithShape="0">
                <a:schemeClr val="bg2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028A4D4-8E59-49C2-99E5-1E34A510F031}"/>
                </a:ext>
              </a:extLst>
            </p:cNvPr>
            <p:cNvSpPr/>
            <p:nvPr/>
          </p:nvSpPr>
          <p:spPr>
            <a:xfrm>
              <a:off x="2021677" y="2038525"/>
              <a:ext cx="746047" cy="2751589"/>
            </a:xfrm>
            <a:custGeom>
              <a:avLst/>
              <a:gdLst>
                <a:gd name="connsiteX0" fmla="*/ 1203649 w 1240971"/>
                <a:gd name="connsiteY0" fmla="*/ 0 h 2556588"/>
                <a:gd name="connsiteX1" fmla="*/ 1240971 w 1240971"/>
                <a:gd name="connsiteY1" fmla="*/ 2002 h 2556588"/>
                <a:gd name="connsiteX2" fmla="*/ 1240971 w 1240971"/>
                <a:gd name="connsiteY2" fmla="*/ 2554587 h 2556588"/>
                <a:gd name="connsiteX3" fmla="*/ 1203649 w 1240971"/>
                <a:gd name="connsiteY3" fmla="*/ 2556588 h 2556588"/>
                <a:gd name="connsiteX4" fmla="*/ 0 w 1240971"/>
                <a:gd name="connsiteY4" fmla="*/ 1278294 h 2556588"/>
                <a:gd name="connsiteX5" fmla="*/ 1203649 w 1240971"/>
                <a:gd name="connsiteY5" fmla="*/ 0 h 25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0971" h="2556588">
                  <a:moveTo>
                    <a:pt x="1203649" y="0"/>
                  </a:moveTo>
                  <a:lnTo>
                    <a:pt x="1240971" y="2002"/>
                  </a:lnTo>
                  <a:lnTo>
                    <a:pt x="1240971" y="2554587"/>
                  </a:lnTo>
                  <a:lnTo>
                    <a:pt x="1203649" y="2556588"/>
                  </a:lnTo>
                  <a:cubicBezTo>
                    <a:pt x="538892" y="2556588"/>
                    <a:pt x="0" y="1984276"/>
                    <a:pt x="0" y="1278294"/>
                  </a:cubicBezTo>
                  <a:cubicBezTo>
                    <a:pt x="0" y="572312"/>
                    <a:pt x="538892" y="0"/>
                    <a:pt x="1203649" y="0"/>
                  </a:cubicBezTo>
                  <a:close/>
                </a:path>
              </a:pathLst>
            </a:custGeom>
            <a:solidFill>
              <a:srgbClr val="0490A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3019743-3C70-4A2F-BA72-4CAA2828E32B}"/>
                </a:ext>
              </a:extLst>
            </p:cNvPr>
            <p:cNvSpPr txBox="1"/>
            <p:nvPr/>
          </p:nvSpPr>
          <p:spPr>
            <a:xfrm rot="16200000">
              <a:off x="1227821" y="3177625"/>
              <a:ext cx="2556587" cy="40011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000" dirty="0">
                  <a:solidFill>
                    <a:srgbClr val="E0E2F0"/>
                  </a:solidFill>
                  <a:latin typeface="Arial Rounded MT Bold" panose="020F0704030504030204" pitchFamily="34" charset="0"/>
                </a:rPr>
                <a:t>Recomendaciones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3AB233-D5AB-4234-9FC3-6009DAA8E740}"/>
              </a:ext>
            </a:extLst>
          </p:cNvPr>
          <p:cNvSpPr txBox="1"/>
          <p:nvPr/>
        </p:nvSpPr>
        <p:spPr>
          <a:xfrm>
            <a:off x="338754" y="247261"/>
            <a:ext cx="80533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Comprobaciones de lectura semanales, con preguntas inferenciales.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al máximo los 20 minutos de lectura diaria.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de la página de la asesoría </a:t>
            </a: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www.lenguajevirtual.com</a:t>
            </a: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 pruebas de velocidad y comprensión de lectura para detectar adecuaciones o alta dotación.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8073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7EDF7D6-1B48-4595-8525-0C811F18F542}"/>
              </a:ext>
            </a:extLst>
          </p:cNvPr>
          <p:cNvSpPr txBox="1"/>
          <p:nvPr/>
        </p:nvSpPr>
        <p:spPr>
          <a:xfrm>
            <a:off x="280086" y="776089"/>
            <a:ext cx="11178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 y comprensión lectora en los estudiantes de primaria de Sarapiquí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8D38307-AB1B-4E10-A217-0FB58A500D3A}"/>
              </a:ext>
            </a:extLst>
          </p:cNvPr>
          <p:cNvSpPr txBox="1"/>
          <p:nvPr/>
        </p:nvSpPr>
        <p:spPr>
          <a:xfrm>
            <a:off x="378941" y="5657662"/>
            <a:ext cx="1125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Rándall Castro M,</a:t>
            </a:r>
          </a:p>
          <a:p>
            <a:pPr algn="ctr"/>
            <a:r>
              <a:rPr lang="es-C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 regional de Español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CE5AA6-83FF-4F61-A655-9D32DF69E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8" y="2497957"/>
            <a:ext cx="2628190" cy="2376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774AECF-6F03-4196-97CF-F922E36F93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4" y="100668"/>
            <a:ext cx="1014095" cy="50673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6E62DCC-1CC9-4B85-8200-84669281E1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01" y="159723"/>
            <a:ext cx="873125" cy="447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E9F51B-A60F-4C5C-B7B2-AB24F27B2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57" y="92456"/>
            <a:ext cx="1402271" cy="6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7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332</Words>
  <Application>Microsoft Office PowerPoint</Application>
  <PresentationFormat>Panorámica</PresentationFormat>
  <Paragraphs>149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Randall Castro Madrigal</dc:creator>
  <cp:lastModifiedBy>Randall Castro Madrigal</cp:lastModifiedBy>
  <cp:revision>33</cp:revision>
  <dcterms:created xsi:type="dcterms:W3CDTF">2018-09-26T00:43:52Z</dcterms:created>
  <dcterms:modified xsi:type="dcterms:W3CDTF">2022-11-23T02:03:38Z</dcterms:modified>
</cp:coreProperties>
</file>